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304" r:id="rId3"/>
    <p:sldId id="305" r:id="rId4"/>
    <p:sldId id="306" r:id="rId5"/>
    <p:sldId id="295" r:id="rId6"/>
    <p:sldId id="297" r:id="rId7"/>
    <p:sldId id="298" r:id="rId8"/>
    <p:sldId id="299" r:id="rId9"/>
    <p:sldId id="300" r:id="rId10"/>
    <p:sldId id="301" r:id="rId11"/>
    <p:sldId id="302" r:id="rId12"/>
    <p:sldId id="303" r:id="rId13"/>
    <p:sldId id="307" r:id="rId14"/>
    <p:sldId id="308" r:id="rId15"/>
    <p:sldId id="309" r:id="rId16"/>
    <p:sldId id="294" r:id="rId17"/>
  </p:sldIdLst>
  <p:sldSz cx="12192000" cy="6858000"/>
  <p:notesSz cx="6797675" cy="99266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37A7620-43C9-45C3-B349-323D2E1156CE}">
          <p14:sldIdLst>
            <p14:sldId id="259"/>
            <p14:sldId id="304"/>
            <p14:sldId id="305"/>
            <p14:sldId id="306"/>
            <p14:sldId id="295"/>
            <p14:sldId id="297"/>
            <p14:sldId id="298"/>
            <p14:sldId id="299"/>
            <p14:sldId id="300"/>
            <p14:sldId id="301"/>
            <p14:sldId id="302"/>
            <p14:sldId id="303"/>
            <p14:sldId id="307"/>
            <p14:sldId id="308"/>
            <p14:sldId id="309"/>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113" d="100"/>
          <a:sy n="113" d="100"/>
        </p:scale>
        <p:origin x="510" y="11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hyperlink" Target="https://www.gov.uk/government/publications/care-act-2014-part-1-factsheets/care-act-factsheets"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ww.gov.uk/government/publications/health-and-social-care-act-2012-fact-sheets"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gov.uk/government/publications/care-act-2014-part-1-factsheets/care-act-factsheets"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gov.uk/government/publications/health-and-social-care-act-2012-fact-sheets" TargetMode="Externa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31B13-2134-426D-AA6C-5FB33C7CA31D}" type="doc">
      <dgm:prSet loTypeId="urn:microsoft.com/office/officeart/2005/8/layout/hierarchy4" loCatId="list" qsTypeId="urn:microsoft.com/office/officeart/2005/8/quickstyle/3d1" qsCatId="3D" csTypeId="urn:microsoft.com/office/officeart/2005/8/colors/accent6_4" csCatId="accent6" phldr="1"/>
      <dgm:spPr/>
      <dgm:t>
        <a:bodyPr/>
        <a:lstStyle/>
        <a:p>
          <a:endParaRPr lang="en-GB"/>
        </a:p>
      </dgm:t>
    </dgm:pt>
    <dgm:pt modelId="{537744B5-4ED6-43FF-8A5A-D3202587974F}">
      <dgm:prSet phldrT="[Text]"/>
      <dgm:spPr/>
      <dgm:t>
        <a:bodyPr/>
        <a:lstStyle/>
        <a:p>
          <a:r>
            <a:rPr lang="en-GB" dirty="0"/>
            <a:t>Power </a:t>
          </a:r>
        </a:p>
      </dgm:t>
    </dgm:pt>
    <dgm:pt modelId="{F824E211-CDE2-467E-BC3A-57FC97CDF581}" type="parTrans" cxnId="{689353DE-C9FF-46BB-A252-7DB6293B56D9}">
      <dgm:prSet/>
      <dgm:spPr/>
      <dgm:t>
        <a:bodyPr/>
        <a:lstStyle/>
        <a:p>
          <a:endParaRPr lang="en-GB"/>
        </a:p>
      </dgm:t>
    </dgm:pt>
    <dgm:pt modelId="{D596D485-E1C5-4017-B95B-7ADD475652E2}" type="sibTrans" cxnId="{689353DE-C9FF-46BB-A252-7DB6293B56D9}">
      <dgm:prSet/>
      <dgm:spPr/>
      <dgm:t>
        <a:bodyPr/>
        <a:lstStyle/>
        <a:p>
          <a:endParaRPr lang="en-GB"/>
        </a:p>
      </dgm:t>
    </dgm:pt>
    <dgm:pt modelId="{BF69BB75-1933-4813-B04A-1788FD44DED3}">
      <dgm:prSet/>
      <dgm:spPr/>
      <dgm:t>
        <a:bodyPr/>
        <a:lstStyle/>
        <a:p>
          <a:r>
            <a:rPr lang="en-GB" dirty="0"/>
            <a:t>To listen</a:t>
          </a:r>
        </a:p>
      </dgm:t>
    </dgm:pt>
    <dgm:pt modelId="{485F0E2D-B587-4F8F-A57A-74D046FA1BC8}" type="parTrans" cxnId="{C57BF8B8-0CCC-45A7-AD23-DE3648740B8C}">
      <dgm:prSet/>
      <dgm:spPr/>
      <dgm:t>
        <a:bodyPr/>
        <a:lstStyle/>
        <a:p>
          <a:endParaRPr lang="en-GB"/>
        </a:p>
      </dgm:t>
    </dgm:pt>
    <dgm:pt modelId="{5EC1F7A6-AEAC-415F-9CEA-39A3ABE99CAA}" type="sibTrans" cxnId="{C57BF8B8-0CCC-45A7-AD23-DE3648740B8C}">
      <dgm:prSet/>
      <dgm:spPr/>
      <dgm:t>
        <a:bodyPr/>
        <a:lstStyle/>
        <a:p>
          <a:endParaRPr lang="en-GB"/>
        </a:p>
      </dgm:t>
    </dgm:pt>
    <dgm:pt modelId="{C92B6AAA-55EC-4A4C-BF63-F469CC6A57CD}">
      <dgm:prSet/>
      <dgm:spPr/>
      <dgm:t>
        <a:bodyPr/>
        <a:lstStyle/>
        <a:p>
          <a:r>
            <a:rPr lang="en-GB"/>
            <a:t>Enable</a:t>
          </a:r>
          <a:endParaRPr lang="en-GB" dirty="0"/>
        </a:p>
      </dgm:t>
    </dgm:pt>
    <dgm:pt modelId="{BF423490-7E7C-4AD0-A055-CCE305D10A44}" type="parTrans" cxnId="{340FF1F1-539A-40C3-B1AD-E540847C7244}">
      <dgm:prSet/>
      <dgm:spPr/>
      <dgm:t>
        <a:bodyPr/>
        <a:lstStyle/>
        <a:p>
          <a:endParaRPr lang="en-GB"/>
        </a:p>
      </dgm:t>
    </dgm:pt>
    <dgm:pt modelId="{28B7FD03-E232-4379-901C-77CA5B176BDA}" type="sibTrans" cxnId="{340FF1F1-539A-40C3-B1AD-E540847C7244}">
      <dgm:prSet/>
      <dgm:spPr/>
      <dgm:t>
        <a:bodyPr/>
        <a:lstStyle/>
        <a:p>
          <a:endParaRPr lang="en-GB"/>
        </a:p>
      </dgm:t>
    </dgm:pt>
    <dgm:pt modelId="{81F8C3F9-7828-44E7-9468-FA48CB144314}">
      <dgm:prSet/>
      <dgm:spPr/>
      <dgm:t>
        <a:bodyPr/>
        <a:lstStyle/>
        <a:p>
          <a:r>
            <a:rPr lang="en-GB" dirty="0"/>
            <a:t>Partner</a:t>
          </a:r>
        </a:p>
      </dgm:t>
    </dgm:pt>
    <dgm:pt modelId="{D0835EF2-C3EA-4552-A2FB-36684466BF69}" type="parTrans" cxnId="{CE443AAB-56B5-403C-93A4-8EFAA55C70E8}">
      <dgm:prSet/>
      <dgm:spPr/>
      <dgm:t>
        <a:bodyPr/>
        <a:lstStyle/>
        <a:p>
          <a:endParaRPr lang="en-GB"/>
        </a:p>
      </dgm:t>
    </dgm:pt>
    <dgm:pt modelId="{A76FF12F-A8F8-49E1-9D11-F40B8226A5AB}" type="sibTrans" cxnId="{CE443AAB-56B5-403C-93A4-8EFAA55C70E8}">
      <dgm:prSet/>
      <dgm:spPr/>
      <dgm:t>
        <a:bodyPr/>
        <a:lstStyle/>
        <a:p>
          <a:endParaRPr lang="en-GB"/>
        </a:p>
      </dgm:t>
    </dgm:pt>
    <dgm:pt modelId="{7D13B606-8B01-4C20-AA67-FFC19DE067B2}">
      <dgm:prSet/>
      <dgm:spPr/>
      <dgm:t>
        <a:bodyPr/>
        <a:lstStyle/>
        <a:p>
          <a:r>
            <a:rPr lang="en-GB"/>
            <a:t>Include </a:t>
          </a:r>
          <a:endParaRPr lang="en-GB" dirty="0"/>
        </a:p>
      </dgm:t>
    </dgm:pt>
    <dgm:pt modelId="{0338DD7D-47C1-4DE9-950F-EDB7A8AFC03B}" type="parTrans" cxnId="{955D6FD2-D3C2-4AFC-963F-318EB293C7D9}">
      <dgm:prSet/>
      <dgm:spPr/>
      <dgm:t>
        <a:bodyPr/>
        <a:lstStyle/>
        <a:p>
          <a:endParaRPr lang="en-GB"/>
        </a:p>
      </dgm:t>
    </dgm:pt>
    <dgm:pt modelId="{B1C01606-5A33-40A1-A6F4-7DA991A089FB}" type="sibTrans" cxnId="{955D6FD2-D3C2-4AFC-963F-318EB293C7D9}">
      <dgm:prSet/>
      <dgm:spPr/>
      <dgm:t>
        <a:bodyPr/>
        <a:lstStyle/>
        <a:p>
          <a:endParaRPr lang="en-GB"/>
        </a:p>
      </dgm:t>
    </dgm:pt>
    <dgm:pt modelId="{9AC14B13-908F-4AA7-8800-FD37F56F8C73}">
      <dgm:prSet/>
      <dgm:spPr/>
      <dgm:t>
        <a:bodyPr/>
        <a:lstStyle/>
        <a:p>
          <a:r>
            <a:rPr lang="en-GB" dirty="0"/>
            <a:t>Experts by experience</a:t>
          </a:r>
        </a:p>
      </dgm:t>
    </dgm:pt>
    <dgm:pt modelId="{974FB3FE-EC12-4D57-9B1B-9362BF85BA17}" type="parTrans" cxnId="{E61A0394-848E-4059-9E28-72453BD0B868}">
      <dgm:prSet/>
      <dgm:spPr/>
      <dgm:t>
        <a:bodyPr/>
        <a:lstStyle/>
        <a:p>
          <a:endParaRPr lang="en-GB"/>
        </a:p>
      </dgm:t>
    </dgm:pt>
    <dgm:pt modelId="{403234FF-3D7B-4A37-80A3-AC8A92982F78}" type="sibTrans" cxnId="{E61A0394-848E-4059-9E28-72453BD0B868}">
      <dgm:prSet/>
      <dgm:spPr/>
      <dgm:t>
        <a:bodyPr/>
        <a:lstStyle/>
        <a:p>
          <a:endParaRPr lang="en-GB"/>
        </a:p>
      </dgm:t>
    </dgm:pt>
    <dgm:pt modelId="{53A36244-005A-4BEE-89BE-AA65C4F81826}">
      <dgm:prSet/>
      <dgm:spPr/>
      <dgm:t>
        <a:bodyPr/>
        <a:lstStyle/>
        <a:p>
          <a:r>
            <a:rPr lang="en-GB"/>
            <a:t>Partners </a:t>
          </a:r>
          <a:endParaRPr lang="en-GB" dirty="0"/>
        </a:p>
      </dgm:t>
    </dgm:pt>
    <dgm:pt modelId="{8A4B6508-252A-46DA-BD71-EC4104DFE3C8}" type="parTrans" cxnId="{59AA0DA2-4647-449A-9641-2FBBA294AFCC}">
      <dgm:prSet/>
      <dgm:spPr/>
      <dgm:t>
        <a:bodyPr/>
        <a:lstStyle/>
        <a:p>
          <a:endParaRPr lang="en-GB"/>
        </a:p>
      </dgm:t>
    </dgm:pt>
    <dgm:pt modelId="{13F599E3-8109-4E2D-9F72-0C232278AEDA}" type="sibTrans" cxnId="{59AA0DA2-4647-449A-9641-2FBBA294AFCC}">
      <dgm:prSet/>
      <dgm:spPr/>
      <dgm:t>
        <a:bodyPr/>
        <a:lstStyle/>
        <a:p>
          <a:endParaRPr lang="en-GB"/>
        </a:p>
      </dgm:t>
    </dgm:pt>
    <dgm:pt modelId="{DC3E5C8E-3AA5-4F1B-BD40-35C526091E4F}">
      <dgm:prSet/>
      <dgm:spPr/>
      <dgm:t>
        <a:bodyPr/>
        <a:lstStyle/>
        <a:p>
          <a:r>
            <a:rPr lang="en-GB" dirty="0"/>
            <a:t>Co design </a:t>
          </a:r>
        </a:p>
      </dgm:t>
    </dgm:pt>
    <dgm:pt modelId="{BEDFD455-A963-41B4-A473-8B0BBFB75EE2}" type="parTrans" cxnId="{722B7F1B-8587-42C3-BA14-B6E376B92DFB}">
      <dgm:prSet/>
      <dgm:spPr/>
      <dgm:t>
        <a:bodyPr/>
        <a:lstStyle/>
        <a:p>
          <a:endParaRPr lang="en-GB"/>
        </a:p>
      </dgm:t>
    </dgm:pt>
    <dgm:pt modelId="{1164F23F-D61F-4BAF-88BF-C7578568B9E4}" type="sibTrans" cxnId="{722B7F1B-8587-42C3-BA14-B6E376B92DFB}">
      <dgm:prSet/>
      <dgm:spPr/>
      <dgm:t>
        <a:bodyPr/>
        <a:lstStyle/>
        <a:p>
          <a:endParaRPr lang="en-GB"/>
        </a:p>
      </dgm:t>
    </dgm:pt>
    <dgm:pt modelId="{8D2AEB7D-FDA0-4F8F-BE2D-73DF478CC99C}" type="pres">
      <dgm:prSet presAssocID="{16731B13-2134-426D-AA6C-5FB33C7CA31D}" presName="Name0" presStyleCnt="0">
        <dgm:presLayoutVars>
          <dgm:chPref val="1"/>
          <dgm:dir val="rev"/>
          <dgm:animOne val="branch"/>
          <dgm:animLvl val="lvl"/>
          <dgm:resizeHandles/>
        </dgm:presLayoutVars>
      </dgm:prSet>
      <dgm:spPr/>
    </dgm:pt>
    <dgm:pt modelId="{5A7DC9E8-E734-45DE-A444-9E754FBB07BC}" type="pres">
      <dgm:prSet presAssocID="{537744B5-4ED6-43FF-8A5A-D3202587974F}" presName="vertOne" presStyleCnt="0"/>
      <dgm:spPr/>
    </dgm:pt>
    <dgm:pt modelId="{FCC6C402-5AA2-4232-A4F7-50512AE42A73}" type="pres">
      <dgm:prSet presAssocID="{537744B5-4ED6-43FF-8A5A-D3202587974F}" presName="txOne" presStyleLbl="node0" presStyleIdx="0" presStyleCnt="4">
        <dgm:presLayoutVars>
          <dgm:chPref val="3"/>
        </dgm:presLayoutVars>
      </dgm:prSet>
      <dgm:spPr/>
    </dgm:pt>
    <dgm:pt modelId="{918FA17F-635E-4A37-BE84-3728EFCDC0DA}" type="pres">
      <dgm:prSet presAssocID="{537744B5-4ED6-43FF-8A5A-D3202587974F}" presName="parTransOne" presStyleCnt="0"/>
      <dgm:spPr/>
    </dgm:pt>
    <dgm:pt modelId="{2FBD030C-7578-4188-86B8-2AC6978A32C1}" type="pres">
      <dgm:prSet presAssocID="{537744B5-4ED6-43FF-8A5A-D3202587974F}" presName="horzOne" presStyleCnt="0"/>
      <dgm:spPr/>
    </dgm:pt>
    <dgm:pt modelId="{42847E2F-A959-41BC-8351-65B256590A88}" type="pres">
      <dgm:prSet presAssocID="{BF69BB75-1933-4813-B04A-1788FD44DED3}" presName="vertTwo" presStyleCnt="0"/>
      <dgm:spPr/>
    </dgm:pt>
    <dgm:pt modelId="{475EFF8B-EEEF-439B-9189-144F2AF08BE4}" type="pres">
      <dgm:prSet presAssocID="{BF69BB75-1933-4813-B04A-1788FD44DED3}" presName="txTwo" presStyleLbl="node2" presStyleIdx="0" presStyleCnt="4">
        <dgm:presLayoutVars>
          <dgm:chPref val="3"/>
        </dgm:presLayoutVars>
      </dgm:prSet>
      <dgm:spPr/>
    </dgm:pt>
    <dgm:pt modelId="{3B56189B-4A0E-4683-A45D-70F1A5B40E09}" type="pres">
      <dgm:prSet presAssocID="{BF69BB75-1933-4813-B04A-1788FD44DED3}" presName="horzTwo" presStyleCnt="0"/>
      <dgm:spPr/>
    </dgm:pt>
    <dgm:pt modelId="{A43B4D3C-B9A7-4D1F-9084-54D71545B763}" type="pres">
      <dgm:prSet presAssocID="{D596D485-E1C5-4017-B95B-7ADD475652E2}" presName="sibSpaceOne" presStyleCnt="0"/>
      <dgm:spPr/>
    </dgm:pt>
    <dgm:pt modelId="{E115613E-D9C0-4FF8-9867-D4206A845828}" type="pres">
      <dgm:prSet presAssocID="{C92B6AAA-55EC-4A4C-BF63-F469CC6A57CD}" presName="vertOne" presStyleCnt="0"/>
      <dgm:spPr/>
    </dgm:pt>
    <dgm:pt modelId="{E7E8BEE7-A954-4B9B-A673-00DABD126C5D}" type="pres">
      <dgm:prSet presAssocID="{C92B6AAA-55EC-4A4C-BF63-F469CC6A57CD}" presName="txOne" presStyleLbl="node0" presStyleIdx="1" presStyleCnt="4">
        <dgm:presLayoutVars>
          <dgm:chPref val="3"/>
        </dgm:presLayoutVars>
      </dgm:prSet>
      <dgm:spPr/>
    </dgm:pt>
    <dgm:pt modelId="{9B0DC4D0-4B4E-4962-85F8-DD9334BB0596}" type="pres">
      <dgm:prSet presAssocID="{C92B6AAA-55EC-4A4C-BF63-F469CC6A57CD}" presName="parTransOne" presStyleCnt="0"/>
      <dgm:spPr/>
    </dgm:pt>
    <dgm:pt modelId="{9BB62F3E-7CFF-4551-83CC-D351959F7914}" type="pres">
      <dgm:prSet presAssocID="{C92B6AAA-55EC-4A4C-BF63-F469CC6A57CD}" presName="horzOne" presStyleCnt="0"/>
      <dgm:spPr/>
    </dgm:pt>
    <dgm:pt modelId="{87CA6451-C002-45C0-98DF-3751812EF9B6}" type="pres">
      <dgm:prSet presAssocID="{81F8C3F9-7828-44E7-9468-FA48CB144314}" presName="vertTwo" presStyleCnt="0"/>
      <dgm:spPr/>
    </dgm:pt>
    <dgm:pt modelId="{C20CD8E7-43C2-4E7F-AE32-56AEA4F19213}" type="pres">
      <dgm:prSet presAssocID="{81F8C3F9-7828-44E7-9468-FA48CB144314}" presName="txTwo" presStyleLbl="node2" presStyleIdx="1" presStyleCnt="4">
        <dgm:presLayoutVars>
          <dgm:chPref val="3"/>
        </dgm:presLayoutVars>
      </dgm:prSet>
      <dgm:spPr/>
    </dgm:pt>
    <dgm:pt modelId="{EF23227E-36C9-442D-BE78-31E9D8715B9B}" type="pres">
      <dgm:prSet presAssocID="{81F8C3F9-7828-44E7-9468-FA48CB144314}" presName="horzTwo" presStyleCnt="0"/>
      <dgm:spPr/>
    </dgm:pt>
    <dgm:pt modelId="{78866D6D-5C12-467A-8866-9F08188DBC2E}" type="pres">
      <dgm:prSet presAssocID="{28B7FD03-E232-4379-901C-77CA5B176BDA}" presName="sibSpaceOne" presStyleCnt="0"/>
      <dgm:spPr/>
    </dgm:pt>
    <dgm:pt modelId="{27F70DD3-B960-455D-8A70-748FAB8C2770}" type="pres">
      <dgm:prSet presAssocID="{7D13B606-8B01-4C20-AA67-FFC19DE067B2}" presName="vertOne" presStyleCnt="0"/>
      <dgm:spPr/>
    </dgm:pt>
    <dgm:pt modelId="{D2B0190C-FAB5-4292-AD08-AEAA9C3A54D5}" type="pres">
      <dgm:prSet presAssocID="{7D13B606-8B01-4C20-AA67-FFC19DE067B2}" presName="txOne" presStyleLbl="node0" presStyleIdx="2" presStyleCnt="4">
        <dgm:presLayoutVars>
          <dgm:chPref val="3"/>
        </dgm:presLayoutVars>
      </dgm:prSet>
      <dgm:spPr/>
    </dgm:pt>
    <dgm:pt modelId="{CBE5EF5C-A110-4E08-A8DF-D77764AA09AB}" type="pres">
      <dgm:prSet presAssocID="{7D13B606-8B01-4C20-AA67-FFC19DE067B2}" presName="parTransOne" presStyleCnt="0"/>
      <dgm:spPr/>
    </dgm:pt>
    <dgm:pt modelId="{90A2FD10-DAA0-44F1-A841-7BC536773C2A}" type="pres">
      <dgm:prSet presAssocID="{7D13B606-8B01-4C20-AA67-FFC19DE067B2}" presName="horzOne" presStyleCnt="0"/>
      <dgm:spPr/>
    </dgm:pt>
    <dgm:pt modelId="{789B43C8-D553-438C-B474-45B4BD833517}" type="pres">
      <dgm:prSet presAssocID="{9AC14B13-908F-4AA7-8800-FD37F56F8C73}" presName="vertTwo" presStyleCnt="0"/>
      <dgm:spPr/>
    </dgm:pt>
    <dgm:pt modelId="{E8DA7870-05E1-4BF6-802F-33FB39C6AE52}" type="pres">
      <dgm:prSet presAssocID="{9AC14B13-908F-4AA7-8800-FD37F56F8C73}" presName="txTwo" presStyleLbl="node2" presStyleIdx="2" presStyleCnt="4">
        <dgm:presLayoutVars>
          <dgm:chPref val="3"/>
        </dgm:presLayoutVars>
      </dgm:prSet>
      <dgm:spPr/>
    </dgm:pt>
    <dgm:pt modelId="{DB3D6C9B-4ABE-4F33-9531-6C68DC14EB88}" type="pres">
      <dgm:prSet presAssocID="{9AC14B13-908F-4AA7-8800-FD37F56F8C73}" presName="horzTwo" presStyleCnt="0"/>
      <dgm:spPr/>
    </dgm:pt>
    <dgm:pt modelId="{D2123DE2-23F2-42F4-8B42-42085B349E0D}" type="pres">
      <dgm:prSet presAssocID="{B1C01606-5A33-40A1-A6F4-7DA991A089FB}" presName="sibSpaceOne" presStyleCnt="0"/>
      <dgm:spPr/>
    </dgm:pt>
    <dgm:pt modelId="{79C427E5-B404-4436-A151-072FCF2AEE40}" type="pres">
      <dgm:prSet presAssocID="{53A36244-005A-4BEE-89BE-AA65C4F81826}" presName="vertOne" presStyleCnt="0"/>
      <dgm:spPr/>
    </dgm:pt>
    <dgm:pt modelId="{C7F0B8B7-B902-4EFA-8C21-402E3FFDBF3F}" type="pres">
      <dgm:prSet presAssocID="{53A36244-005A-4BEE-89BE-AA65C4F81826}" presName="txOne" presStyleLbl="node0" presStyleIdx="3" presStyleCnt="4">
        <dgm:presLayoutVars>
          <dgm:chPref val="3"/>
        </dgm:presLayoutVars>
      </dgm:prSet>
      <dgm:spPr/>
    </dgm:pt>
    <dgm:pt modelId="{FA85A9AD-1006-42F1-99DB-1F0ADECD592B}" type="pres">
      <dgm:prSet presAssocID="{53A36244-005A-4BEE-89BE-AA65C4F81826}" presName="parTransOne" presStyleCnt="0"/>
      <dgm:spPr/>
    </dgm:pt>
    <dgm:pt modelId="{68794DA6-6D83-4E30-AB3D-170D50A73955}" type="pres">
      <dgm:prSet presAssocID="{53A36244-005A-4BEE-89BE-AA65C4F81826}" presName="horzOne" presStyleCnt="0"/>
      <dgm:spPr/>
    </dgm:pt>
    <dgm:pt modelId="{2C56BBB3-F4DD-449B-8F03-82F32A697C50}" type="pres">
      <dgm:prSet presAssocID="{DC3E5C8E-3AA5-4F1B-BD40-35C526091E4F}" presName="vertTwo" presStyleCnt="0"/>
      <dgm:spPr/>
    </dgm:pt>
    <dgm:pt modelId="{932CED9F-69D8-458F-BAF6-087742EA0C1C}" type="pres">
      <dgm:prSet presAssocID="{DC3E5C8E-3AA5-4F1B-BD40-35C526091E4F}" presName="txTwo" presStyleLbl="node2" presStyleIdx="3" presStyleCnt="4">
        <dgm:presLayoutVars>
          <dgm:chPref val="3"/>
        </dgm:presLayoutVars>
      </dgm:prSet>
      <dgm:spPr/>
    </dgm:pt>
    <dgm:pt modelId="{88BB817E-0ABE-4A06-A8F1-9589D8C5C426}" type="pres">
      <dgm:prSet presAssocID="{DC3E5C8E-3AA5-4F1B-BD40-35C526091E4F}" presName="horzTwo" presStyleCnt="0"/>
      <dgm:spPr/>
    </dgm:pt>
  </dgm:ptLst>
  <dgm:cxnLst>
    <dgm:cxn modelId="{67E69517-3DAD-4E14-94C9-F9AAF43F6840}" type="presOf" srcId="{DC3E5C8E-3AA5-4F1B-BD40-35C526091E4F}" destId="{932CED9F-69D8-458F-BAF6-087742EA0C1C}" srcOrd="0" destOrd="0" presId="urn:microsoft.com/office/officeart/2005/8/layout/hierarchy4"/>
    <dgm:cxn modelId="{722B7F1B-8587-42C3-BA14-B6E376B92DFB}" srcId="{53A36244-005A-4BEE-89BE-AA65C4F81826}" destId="{DC3E5C8E-3AA5-4F1B-BD40-35C526091E4F}" srcOrd="0" destOrd="0" parTransId="{BEDFD455-A963-41B4-A473-8B0BBFB75EE2}" sibTransId="{1164F23F-D61F-4BAF-88BF-C7578568B9E4}"/>
    <dgm:cxn modelId="{66F7F635-E669-4C18-800D-6F8C1372FE21}" type="presOf" srcId="{537744B5-4ED6-43FF-8A5A-D3202587974F}" destId="{FCC6C402-5AA2-4232-A4F7-50512AE42A73}" srcOrd="0" destOrd="0" presId="urn:microsoft.com/office/officeart/2005/8/layout/hierarchy4"/>
    <dgm:cxn modelId="{2EFC5D84-FC9F-4065-AB10-B5266F31EA65}" type="presOf" srcId="{BF69BB75-1933-4813-B04A-1788FD44DED3}" destId="{475EFF8B-EEEF-439B-9189-144F2AF08BE4}" srcOrd="0" destOrd="0" presId="urn:microsoft.com/office/officeart/2005/8/layout/hierarchy4"/>
    <dgm:cxn modelId="{E0DC2887-1DA9-4739-90E3-5E4C21350E8B}" type="presOf" srcId="{9AC14B13-908F-4AA7-8800-FD37F56F8C73}" destId="{E8DA7870-05E1-4BF6-802F-33FB39C6AE52}" srcOrd="0" destOrd="0" presId="urn:microsoft.com/office/officeart/2005/8/layout/hierarchy4"/>
    <dgm:cxn modelId="{E61A0394-848E-4059-9E28-72453BD0B868}" srcId="{7D13B606-8B01-4C20-AA67-FFC19DE067B2}" destId="{9AC14B13-908F-4AA7-8800-FD37F56F8C73}" srcOrd="0" destOrd="0" parTransId="{974FB3FE-EC12-4D57-9B1B-9362BF85BA17}" sibTransId="{403234FF-3D7B-4A37-80A3-AC8A92982F78}"/>
    <dgm:cxn modelId="{DF67BA9B-7035-4725-9096-31DB46F555BE}" type="presOf" srcId="{C92B6AAA-55EC-4A4C-BF63-F469CC6A57CD}" destId="{E7E8BEE7-A954-4B9B-A673-00DABD126C5D}" srcOrd="0" destOrd="0" presId="urn:microsoft.com/office/officeart/2005/8/layout/hierarchy4"/>
    <dgm:cxn modelId="{59AA0DA2-4647-449A-9641-2FBBA294AFCC}" srcId="{16731B13-2134-426D-AA6C-5FB33C7CA31D}" destId="{53A36244-005A-4BEE-89BE-AA65C4F81826}" srcOrd="3" destOrd="0" parTransId="{8A4B6508-252A-46DA-BD71-EC4104DFE3C8}" sibTransId="{13F599E3-8109-4E2D-9F72-0C232278AEDA}"/>
    <dgm:cxn modelId="{CE443AAB-56B5-403C-93A4-8EFAA55C70E8}" srcId="{C92B6AAA-55EC-4A4C-BF63-F469CC6A57CD}" destId="{81F8C3F9-7828-44E7-9468-FA48CB144314}" srcOrd="0" destOrd="0" parTransId="{D0835EF2-C3EA-4552-A2FB-36684466BF69}" sibTransId="{A76FF12F-A8F8-49E1-9D11-F40B8226A5AB}"/>
    <dgm:cxn modelId="{C57BF8B8-0CCC-45A7-AD23-DE3648740B8C}" srcId="{537744B5-4ED6-43FF-8A5A-D3202587974F}" destId="{BF69BB75-1933-4813-B04A-1788FD44DED3}" srcOrd="0" destOrd="0" parTransId="{485F0E2D-B587-4F8F-A57A-74D046FA1BC8}" sibTransId="{5EC1F7A6-AEAC-415F-9CEA-39A3ABE99CAA}"/>
    <dgm:cxn modelId="{94C8BEBB-9E51-4F52-AF41-BBA3481DDC14}" type="presOf" srcId="{81F8C3F9-7828-44E7-9468-FA48CB144314}" destId="{C20CD8E7-43C2-4E7F-AE32-56AEA4F19213}" srcOrd="0" destOrd="0" presId="urn:microsoft.com/office/officeart/2005/8/layout/hierarchy4"/>
    <dgm:cxn modelId="{3FD95DD1-31DC-47D6-A85D-157FCC5C73A0}" type="presOf" srcId="{16731B13-2134-426D-AA6C-5FB33C7CA31D}" destId="{8D2AEB7D-FDA0-4F8F-BE2D-73DF478CC99C}" srcOrd="0" destOrd="0" presId="urn:microsoft.com/office/officeart/2005/8/layout/hierarchy4"/>
    <dgm:cxn modelId="{955D6FD2-D3C2-4AFC-963F-318EB293C7D9}" srcId="{16731B13-2134-426D-AA6C-5FB33C7CA31D}" destId="{7D13B606-8B01-4C20-AA67-FFC19DE067B2}" srcOrd="2" destOrd="0" parTransId="{0338DD7D-47C1-4DE9-950F-EDB7A8AFC03B}" sibTransId="{B1C01606-5A33-40A1-A6F4-7DA991A089FB}"/>
    <dgm:cxn modelId="{689353DE-C9FF-46BB-A252-7DB6293B56D9}" srcId="{16731B13-2134-426D-AA6C-5FB33C7CA31D}" destId="{537744B5-4ED6-43FF-8A5A-D3202587974F}" srcOrd="0" destOrd="0" parTransId="{F824E211-CDE2-467E-BC3A-57FC97CDF581}" sibTransId="{D596D485-E1C5-4017-B95B-7ADD475652E2}"/>
    <dgm:cxn modelId="{362511E1-6C86-458A-894C-04C0270C93BB}" type="presOf" srcId="{7D13B606-8B01-4C20-AA67-FFC19DE067B2}" destId="{D2B0190C-FAB5-4292-AD08-AEAA9C3A54D5}" srcOrd="0" destOrd="0" presId="urn:microsoft.com/office/officeart/2005/8/layout/hierarchy4"/>
    <dgm:cxn modelId="{340FF1F1-539A-40C3-B1AD-E540847C7244}" srcId="{16731B13-2134-426D-AA6C-5FB33C7CA31D}" destId="{C92B6AAA-55EC-4A4C-BF63-F469CC6A57CD}" srcOrd="1" destOrd="0" parTransId="{BF423490-7E7C-4AD0-A055-CCE305D10A44}" sibTransId="{28B7FD03-E232-4379-901C-77CA5B176BDA}"/>
    <dgm:cxn modelId="{F124A2FB-CFEB-4F62-97CB-BADAB3FFE856}" type="presOf" srcId="{53A36244-005A-4BEE-89BE-AA65C4F81826}" destId="{C7F0B8B7-B902-4EFA-8C21-402E3FFDBF3F}" srcOrd="0" destOrd="0" presId="urn:microsoft.com/office/officeart/2005/8/layout/hierarchy4"/>
    <dgm:cxn modelId="{C9FE7756-ABD2-458D-8CE6-59DA9F44F9C6}" type="presParOf" srcId="{8D2AEB7D-FDA0-4F8F-BE2D-73DF478CC99C}" destId="{5A7DC9E8-E734-45DE-A444-9E754FBB07BC}" srcOrd="0" destOrd="0" presId="urn:microsoft.com/office/officeart/2005/8/layout/hierarchy4"/>
    <dgm:cxn modelId="{BD0AB4F5-CF89-4C03-9242-DE49BCFC5CD9}" type="presParOf" srcId="{5A7DC9E8-E734-45DE-A444-9E754FBB07BC}" destId="{FCC6C402-5AA2-4232-A4F7-50512AE42A73}" srcOrd="0" destOrd="0" presId="urn:microsoft.com/office/officeart/2005/8/layout/hierarchy4"/>
    <dgm:cxn modelId="{6A45CB97-FFA2-4F12-9EC8-78DB70351207}" type="presParOf" srcId="{5A7DC9E8-E734-45DE-A444-9E754FBB07BC}" destId="{918FA17F-635E-4A37-BE84-3728EFCDC0DA}" srcOrd="1" destOrd="0" presId="urn:microsoft.com/office/officeart/2005/8/layout/hierarchy4"/>
    <dgm:cxn modelId="{EAC68122-812B-4E03-B28D-8290BA389090}" type="presParOf" srcId="{5A7DC9E8-E734-45DE-A444-9E754FBB07BC}" destId="{2FBD030C-7578-4188-86B8-2AC6978A32C1}" srcOrd="2" destOrd="0" presId="urn:microsoft.com/office/officeart/2005/8/layout/hierarchy4"/>
    <dgm:cxn modelId="{F40F45FB-BC5F-4927-BEEF-D1A5E46023D7}" type="presParOf" srcId="{2FBD030C-7578-4188-86B8-2AC6978A32C1}" destId="{42847E2F-A959-41BC-8351-65B256590A88}" srcOrd="0" destOrd="0" presId="urn:microsoft.com/office/officeart/2005/8/layout/hierarchy4"/>
    <dgm:cxn modelId="{F88F6B87-87CE-40EC-92F4-659D37B79334}" type="presParOf" srcId="{42847E2F-A959-41BC-8351-65B256590A88}" destId="{475EFF8B-EEEF-439B-9189-144F2AF08BE4}" srcOrd="0" destOrd="0" presId="urn:microsoft.com/office/officeart/2005/8/layout/hierarchy4"/>
    <dgm:cxn modelId="{6086D174-F412-4A56-A222-611EAE972AB9}" type="presParOf" srcId="{42847E2F-A959-41BC-8351-65B256590A88}" destId="{3B56189B-4A0E-4683-A45D-70F1A5B40E09}" srcOrd="1" destOrd="0" presId="urn:microsoft.com/office/officeart/2005/8/layout/hierarchy4"/>
    <dgm:cxn modelId="{D6064FBC-C139-44CC-B126-590FF5287350}" type="presParOf" srcId="{8D2AEB7D-FDA0-4F8F-BE2D-73DF478CC99C}" destId="{A43B4D3C-B9A7-4D1F-9084-54D71545B763}" srcOrd="1" destOrd="0" presId="urn:microsoft.com/office/officeart/2005/8/layout/hierarchy4"/>
    <dgm:cxn modelId="{B9097BD0-2F7F-47D1-9CE6-3B51E9E02A2E}" type="presParOf" srcId="{8D2AEB7D-FDA0-4F8F-BE2D-73DF478CC99C}" destId="{E115613E-D9C0-4FF8-9867-D4206A845828}" srcOrd="2" destOrd="0" presId="urn:microsoft.com/office/officeart/2005/8/layout/hierarchy4"/>
    <dgm:cxn modelId="{E1A160AF-0458-4292-9AAD-8924FF37EE65}" type="presParOf" srcId="{E115613E-D9C0-4FF8-9867-D4206A845828}" destId="{E7E8BEE7-A954-4B9B-A673-00DABD126C5D}" srcOrd="0" destOrd="0" presId="urn:microsoft.com/office/officeart/2005/8/layout/hierarchy4"/>
    <dgm:cxn modelId="{82F80772-9B20-42FE-906C-F29A147C7A69}" type="presParOf" srcId="{E115613E-D9C0-4FF8-9867-D4206A845828}" destId="{9B0DC4D0-4B4E-4962-85F8-DD9334BB0596}" srcOrd="1" destOrd="0" presId="urn:microsoft.com/office/officeart/2005/8/layout/hierarchy4"/>
    <dgm:cxn modelId="{39D55414-FA96-40C7-B94A-4BC2C15CB639}" type="presParOf" srcId="{E115613E-D9C0-4FF8-9867-D4206A845828}" destId="{9BB62F3E-7CFF-4551-83CC-D351959F7914}" srcOrd="2" destOrd="0" presId="urn:microsoft.com/office/officeart/2005/8/layout/hierarchy4"/>
    <dgm:cxn modelId="{A4928B51-2027-4FFB-B97C-876C840C3B57}" type="presParOf" srcId="{9BB62F3E-7CFF-4551-83CC-D351959F7914}" destId="{87CA6451-C002-45C0-98DF-3751812EF9B6}" srcOrd="0" destOrd="0" presId="urn:microsoft.com/office/officeart/2005/8/layout/hierarchy4"/>
    <dgm:cxn modelId="{E5AE8954-C041-4C1D-960A-F140413FE331}" type="presParOf" srcId="{87CA6451-C002-45C0-98DF-3751812EF9B6}" destId="{C20CD8E7-43C2-4E7F-AE32-56AEA4F19213}" srcOrd="0" destOrd="0" presId="urn:microsoft.com/office/officeart/2005/8/layout/hierarchy4"/>
    <dgm:cxn modelId="{2DE10492-738E-4F9F-B78B-3B511A9E5412}" type="presParOf" srcId="{87CA6451-C002-45C0-98DF-3751812EF9B6}" destId="{EF23227E-36C9-442D-BE78-31E9D8715B9B}" srcOrd="1" destOrd="0" presId="urn:microsoft.com/office/officeart/2005/8/layout/hierarchy4"/>
    <dgm:cxn modelId="{24BE4887-CD0D-4D51-8821-4C5F21309C87}" type="presParOf" srcId="{8D2AEB7D-FDA0-4F8F-BE2D-73DF478CC99C}" destId="{78866D6D-5C12-467A-8866-9F08188DBC2E}" srcOrd="3" destOrd="0" presId="urn:microsoft.com/office/officeart/2005/8/layout/hierarchy4"/>
    <dgm:cxn modelId="{32702593-E160-494F-BB3C-8844E573098E}" type="presParOf" srcId="{8D2AEB7D-FDA0-4F8F-BE2D-73DF478CC99C}" destId="{27F70DD3-B960-455D-8A70-748FAB8C2770}" srcOrd="4" destOrd="0" presId="urn:microsoft.com/office/officeart/2005/8/layout/hierarchy4"/>
    <dgm:cxn modelId="{32AC14E9-8AC5-488A-9384-E6F7F3D1F37A}" type="presParOf" srcId="{27F70DD3-B960-455D-8A70-748FAB8C2770}" destId="{D2B0190C-FAB5-4292-AD08-AEAA9C3A54D5}" srcOrd="0" destOrd="0" presId="urn:microsoft.com/office/officeart/2005/8/layout/hierarchy4"/>
    <dgm:cxn modelId="{2568F3B9-AE32-4B84-88C3-EE238BAC33ED}" type="presParOf" srcId="{27F70DD3-B960-455D-8A70-748FAB8C2770}" destId="{CBE5EF5C-A110-4E08-A8DF-D77764AA09AB}" srcOrd="1" destOrd="0" presId="urn:microsoft.com/office/officeart/2005/8/layout/hierarchy4"/>
    <dgm:cxn modelId="{E81E01BD-FD2D-4C5F-86E7-85F924C181F8}" type="presParOf" srcId="{27F70DD3-B960-455D-8A70-748FAB8C2770}" destId="{90A2FD10-DAA0-44F1-A841-7BC536773C2A}" srcOrd="2" destOrd="0" presId="urn:microsoft.com/office/officeart/2005/8/layout/hierarchy4"/>
    <dgm:cxn modelId="{DC7109BF-853B-43AF-AB07-203E92B0E163}" type="presParOf" srcId="{90A2FD10-DAA0-44F1-A841-7BC536773C2A}" destId="{789B43C8-D553-438C-B474-45B4BD833517}" srcOrd="0" destOrd="0" presId="urn:microsoft.com/office/officeart/2005/8/layout/hierarchy4"/>
    <dgm:cxn modelId="{E68BDB6D-D6A5-4EBC-B099-3E1B459DD7D4}" type="presParOf" srcId="{789B43C8-D553-438C-B474-45B4BD833517}" destId="{E8DA7870-05E1-4BF6-802F-33FB39C6AE52}" srcOrd="0" destOrd="0" presId="urn:microsoft.com/office/officeart/2005/8/layout/hierarchy4"/>
    <dgm:cxn modelId="{73E4F76B-3919-4DF5-8DFA-FDE57FAAA93B}" type="presParOf" srcId="{789B43C8-D553-438C-B474-45B4BD833517}" destId="{DB3D6C9B-4ABE-4F33-9531-6C68DC14EB88}" srcOrd="1" destOrd="0" presId="urn:microsoft.com/office/officeart/2005/8/layout/hierarchy4"/>
    <dgm:cxn modelId="{C769F4CC-140B-4DE0-B504-5D6DC18165AA}" type="presParOf" srcId="{8D2AEB7D-FDA0-4F8F-BE2D-73DF478CC99C}" destId="{D2123DE2-23F2-42F4-8B42-42085B349E0D}" srcOrd="5" destOrd="0" presId="urn:microsoft.com/office/officeart/2005/8/layout/hierarchy4"/>
    <dgm:cxn modelId="{F12AE0C9-E94F-4D80-9363-F89D150168C5}" type="presParOf" srcId="{8D2AEB7D-FDA0-4F8F-BE2D-73DF478CC99C}" destId="{79C427E5-B404-4436-A151-072FCF2AEE40}" srcOrd="6" destOrd="0" presId="urn:microsoft.com/office/officeart/2005/8/layout/hierarchy4"/>
    <dgm:cxn modelId="{3E9A1E4A-AD79-4F1D-B84A-EAA44CD20DE6}" type="presParOf" srcId="{79C427E5-B404-4436-A151-072FCF2AEE40}" destId="{C7F0B8B7-B902-4EFA-8C21-402E3FFDBF3F}" srcOrd="0" destOrd="0" presId="urn:microsoft.com/office/officeart/2005/8/layout/hierarchy4"/>
    <dgm:cxn modelId="{248461A7-4A98-45D7-A46A-5F8B35438FFB}" type="presParOf" srcId="{79C427E5-B404-4436-A151-072FCF2AEE40}" destId="{FA85A9AD-1006-42F1-99DB-1F0ADECD592B}" srcOrd="1" destOrd="0" presId="urn:microsoft.com/office/officeart/2005/8/layout/hierarchy4"/>
    <dgm:cxn modelId="{C2E43410-04CD-4864-BD22-BF7D09CC6598}" type="presParOf" srcId="{79C427E5-B404-4436-A151-072FCF2AEE40}" destId="{68794DA6-6D83-4E30-AB3D-170D50A73955}" srcOrd="2" destOrd="0" presId="urn:microsoft.com/office/officeart/2005/8/layout/hierarchy4"/>
    <dgm:cxn modelId="{45904D14-400E-475D-A40A-844CD45DD31A}" type="presParOf" srcId="{68794DA6-6D83-4E30-AB3D-170D50A73955}" destId="{2C56BBB3-F4DD-449B-8F03-82F32A697C50}" srcOrd="0" destOrd="0" presId="urn:microsoft.com/office/officeart/2005/8/layout/hierarchy4"/>
    <dgm:cxn modelId="{3B8D4C6D-3F8F-4AF9-ADD3-857EA144B2A8}" type="presParOf" srcId="{2C56BBB3-F4DD-449B-8F03-82F32A697C50}" destId="{932CED9F-69D8-458F-BAF6-087742EA0C1C}" srcOrd="0" destOrd="0" presId="urn:microsoft.com/office/officeart/2005/8/layout/hierarchy4"/>
    <dgm:cxn modelId="{F6291E47-04FD-4668-8EA0-1E766BD90C01}" type="presParOf" srcId="{2C56BBB3-F4DD-449B-8F03-82F32A697C50}" destId="{88BB817E-0ABE-4A06-A8F1-9589D8C5C426}" srcOrd="1" destOrd="0" presId="urn:microsoft.com/office/officeart/2005/8/layout/hierarchy4"/>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1C5D3-E318-4640-AB64-7865FDCFE537}" type="doc">
      <dgm:prSet loTypeId="urn:microsoft.com/office/officeart/2005/8/layout/radial3" loCatId="relationship" qsTypeId="urn:microsoft.com/office/officeart/2005/8/quickstyle/3d3" qsCatId="3D" csTypeId="urn:microsoft.com/office/officeart/2005/8/colors/accent4_5" csCatId="accent4" phldr="1"/>
      <dgm:spPr/>
      <dgm:t>
        <a:bodyPr/>
        <a:lstStyle/>
        <a:p>
          <a:endParaRPr lang="en-GB"/>
        </a:p>
      </dgm:t>
    </dgm:pt>
    <dgm:pt modelId="{47BEE775-61D6-4948-A927-BD20293A4CF9}">
      <dgm:prSet phldrT="[Text]" custT="1"/>
      <dgm:spPr/>
      <dgm:t>
        <a:bodyPr/>
        <a:lstStyle/>
        <a:p>
          <a:r>
            <a:rPr lang="en-GB" sz="3200" b="1" dirty="0"/>
            <a:t>Co-production</a:t>
          </a:r>
        </a:p>
      </dgm:t>
    </dgm:pt>
    <dgm:pt modelId="{EE2D78F0-7EC4-48C9-9FDD-B4CF2CBB7D50}" type="parTrans" cxnId="{6F21F7CB-4B08-4F18-BF2B-A4D05729C002}">
      <dgm:prSet/>
      <dgm:spPr/>
      <dgm:t>
        <a:bodyPr/>
        <a:lstStyle/>
        <a:p>
          <a:endParaRPr lang="en-GB" sz="2800"/>
        </a:p>
      </dgm:t>
    </dgm:pt>
    <dgm:pt modelId="{166F6842-B252-47DA-9603-3ABE647F1993}" type="sibTrans" cxnId="{6F21F7CB-4B08-4F18-BF2B-A4D05729C002}">
      <dgm:prSet/>
      <dgm:spPr/>
      <dgm:t>
        <a:bodyPr/>
        <a:lstStyle/>
        <a:p>
          <a:endParaRPr lang="en-GB" sz="2800"/>
        </a:p>
      </dgm:t>
    </dgm:pt>
    <dgm:pt modelId="{83C7A080-4A51-4C35-9D6F-5C7EBBA3B2BB}">
      <dgm:prSet phldrT="[Text]" custT="1"/>
      <dgm:spPr/>
      <dgm:t>
        <a:bodyPr/>
        <a:lstStyle/>
        <a:p>
          <a:r>
            <a:rPr lang="en-GB" sz="1600" dirty="0"/>
            <a:t>define people who use services as assets with skills</a:t>
          </a:r>
        </a:p>
      </dgm:t>
    </dgm:pt>
    <dgm:pt modelId="{0E0D6A24-F2BD-47CD-B3EE-69CD9C22BAB9}" type="parTrans" cxnId="{F5DD5A3F-5522-4BC6-AF32-5DC43D173790}">
      <dgm:prSet/>
      <dgm:spPr/>
      <dgm:t>
        <a:bodyPr/>
        <a:lstStyle/>
        <a:p>
          <a:endParaRPr lang="en-GB" sz="2800"/>
        </a:p>
      </dgm:t>
    </dgm:pt>
    <dgm:pt modelId="{1FEB1E44-39CF-44B0-B4B6-3837E9120EB5}" type="sibTrans" cxnId="{F5DD5A3F-5522-4BC6-AF32-5DC43D173790}">
      <dgm:prSet/>
      <dgm:spPr/>
      <dgm:t>
        <a:bodyPr/>
        <a:lstStyle/>
        <a:p>
          <a:endParaRPr lang="en-GB" sz="2800"/>
        </a:p>
      </dgm:t>
    </dgm:pt>
    <dgm:pt modelId="{311E5DF7-282E-4CD0-BCE4-8F2B76B700B2}">
      <dgm:prSet custT="1"/>
      <dgm:spPr/>
      <dgm:t>
        <a:bodyPr/>
        <a:lstStyle/>
        <a:p>
          <a:r>
            <a:rPr lang="en-GB" sz="1600"/>
            <a:t>break down the barriers between people who use services and professionals </a:t>
          </a:r>
          <a:endParaRPr lang="en-GB" sz="1600" dirty="0"/>
        </a:p>
      </dgm:t>
    </dgm:pt>
    <dgm:pt modelId="{27F75839-9950-4721-B9CB-9C0CC7A88FB8}" type="parTrans" cxnId="{90D45B11-AAE3-429B-9861-39E73471C68D}">
      <dgm:prSet/>
      <dgm:spPr/>
      <dgm:t>
        <a:bodyPr/>
        <a:lstStyle/>
        <a:p>
          <a:endParaRPr lang="en-GB" sz="2800"/>
        </a:p>
      </dgm:t>
    </dgm:pt>
    <dgm:pt modelId="{CC93108A-2A41-48E2-B9BF-CF024B95E3B3}" type="sibTrans" cxnId="{90D45B11-AAE3-429B-9861-39E73471C68D}">
      <dgm:prSet/>
      <dgm:spPr/>
      <dgm:t>
        <a:bodyPr/>
        <a:lstStyle/>
        <a:p>
          <a:endParaRPr lang="en-GB" sz="2800"/>
        </a:p>
      </dgm:t>
    </dgm:pt>
    <dgm:pt modelId="{CF9AF4FB-962C-41CB-AD74-64CF076EA20B}">
      <dgm:prSet custT="1"/>
      <dgm:spPr/>
      <dgm:t>
        <a:bodyPr/>
        <a:lstStyle/>
        <a:p>
          <a:r>
            <a:rPr lang="en-GB" sz="1600"/>
            <a:t>build on people’s existing capabilities</a:t>
          </a:r>
          <a:endParaRPr lang="en-GB" sz="1600" dirty="0"/>
        </a:p>
      </dgm:t>
    </dgm:pt>
    <dgm:pt modelId="{0DDE64E6-A2EF-4A0B-9471-CFE2018FA64A}" type="parTrans" cxnId="{A2915F25-9FE1-4D93-BCF6-CCE1B25E107D}">
      <dgm:prSet/>
      <dgm:spPr/>
      <dgm:t>
        <a:bodyPr/>
        <a:lstStyle/>
        <a:p>
          <a:endParaRPr lang="en-GB" sz="2800"/>
        </a:p>
      </dgm:t>
    </dgm:pt>
    <dgm:pt modelId="{AC237B6F-C7A0-40C6-B37B-F6535A37D263}" type="sibTrans" cxnId="{A2915F25-9FE1-4D93-BCF6-CCE1B25E107D}">
      <dgm:prSet/>
      <dgm:spPr/>
      <dgm:t>
        <a:bodyPr/>
        <a:lstStyle/>
        <a:p>
          <a:endParaRPr lang="en-GB" sz="2800"/>
        </a:p>
      </dgm:t>
    </dgm:pt>
    <dgm:pt modelId="{A0FA157C-5BD1-4B85-9916-DB32E74F8B1B}">
      <dgm:prSet custT="1"/>
      <dgm:spPr/>
      <dgm:t>
        <a:bodyPr/>
        <a:lstStyle/>
        <a:p>
          <a:r>
            <a:rPr lang="en-GB" sz="1600"/>
            <a:t>include reciprocity (where people get something back for having done something for others) and mutuality (people working together to achieve their shared interests)</a:t>
          </a:r>
          <a:endParaRPr lang="en-GB" sz="1600" dirty="0"/>
        </a:p>
      </dgm:t>
    </dgm:pt>
    <dgm:pt modelId="{B46E0B59-E385-4FA2-9917-644C8D9D7A3B}" type="parTrans" cxnId="{647CC790-C808-4D1D-AB80-210AD57B5776}">
      <dgm:prSet/>
      <dgm:spPr/>
      <dgm:t>
        <a:bodyPr/>
        <a:lstStyle/>
        <a:p>
          <a:endParaRPr lang="en-GB" sz="2800"/>
        </a:p>
      </dgm:t>
    </dgm:pt>
    <dgm:pt modelId="{2E31A3FF-F2B8-4BDC-8C49-E4D859F5A491}" type="sibTrans" cxnId="{647CC790-C808-4D1D-AB80-210AD57B5776}">
      <dgm:prSet/>
      <dgm:spPr/>
      <dgm:t>
        <a:bodyPr/>
        <a:lstStyle/>
        <a:p>
          <a:endParaRPr lang="en-GB" sz="2800"/>
        </a:p>
      </dgm:t>
    </dgm:pt>
    <dgm:pt modelId="{24F81834-E691-4A04-B980-5A6BAF6F68FB}">
      <dgm:prSet custT="1"/>
      <dgm:spPr/>
      <dgm:t>
        <a:bodyPr/>
        <a:lstStyle/>
        <a:p>
          <a:r>
            <a:rPr lang="en-GB" sz="1600"/>
            <a:t>work with peer and personal support networks alongside professional networks </a:t>
          </a:r>
          <a:endParaRPr lang="en-GB" sz="1600" dirty="0"/>
        </a:p>
      </dgm:t>
    </dgm:pt>
    <dgm:pt modelId="{3A664AEC-3D7D-41B2-9A9C-62DD4C17FB1A}" type="parTrans" cxnId="{220F77A5-D9F5-4A65-8477-D77490DB8CAC}">
      <dgm:prSet/>
      <dgm:spPr/>
      <dgm:t>
        <a:bodyPr/>
        <a:lstStyle/>
        <a:p>
          <a:endParaRPr lang="en-GB" sz="2800"/>
        </a:p>
      </dgm:t>
    </dgm:pt>
    <dgm:pt modelId="{B8A1DE6A-5928-4A06-840C-1C1D900CE0FA}" type="sibTrans" cxnId="{220F77A5-D9F5-4A65-8477-D77490DB8CAC}">
      <dgm:prSet/>
      <dgm:spPr/>
      <dgm:t>
        <a:bodyPr/>
        <a:lstStyle/>
        <a:p>
          <a:endParaRPr lang="en-GB" sz="2800"/>
        </a:p>
      </dgm:t>
    </dgm:pt>
    <dgm:pt modelId="{37234D2C-1C11-45AE-A9D7-34D4BB74698D}">
      <dgm:prSet custT="1"/>
      <dgm:spPr/>
      <dgm:t>
        <a:bodyPr/>
        <a:lstStyle/>
        <a:p>
          <a:r>
            <a:rPr lang="en-GB" sz="1600"/>
            <a:t>facilitate services by helping organisations to become agents for change rather than just being service providers.</a:t>
          </a:r>
          <a:endParaRPr lang="en-GB" sz="1600" dirty="0"/>
        </a:p>
      </dgm:t>
    </dgm:pt>
    <dgm:pt modelId="{2A91FA06-ECB3-4352-AD73-0520341A59EC}" type="parTrans" cxnId="{069CC2C9-64AD-4F37-9777-5763AC864548}">
      <dgm:prSet/>
      <dgm:spPr/>
      <dgm:t>
        <a:bodyPr/>
        <a:lstStyle/>
        <a:p>
          <a:endParaRPr lang="en-GB" sz="2800"/>
        </a:p>
      </dgm:t>
    </dgm:pt>
    <dgm:pt modelId="{B9638742-A5C9-4BF5-9AB2-269368577324}" type="sibTrans" cxnId="{069CC2C9-64AD-4F37-9777-5763AC864548}">
      <dgm:prSet/>
      <dgm:spPr/>
      <dgm:t>
        <a:bodyPr/>
        <a:lstStyle/>
        <a:p>
          <a:endParaRPr lang="en-GB" sz="2800"/>
        </a:p>
      </dgm:t>
    </dgm:pt>
    <dgm:pt modelId="{512876D1-68BA-453E-8856-403012FBC5E5}" type="pres">
      <dgm:prSet presAssocID="{3201C5D3-E318-4640-AB64-7865FDCFE537}" presName="composite" presStyleCnt="0">
        <dgm:presLayoutVars>
          <dgm:chMax val="1"/>
          <dgm:dir/>
          <dgm:resizeHandles val="exact"/>
        </dgm:presLayoutVars>
      </dgm:prSet>
      <dgm:spPr/>
    </dgm:pt>
    <dgm:pt modelId="{058710CF-A317-4904-BF91-077B35818889}" type="pres">
      <dgm:prSet presAssocID="{3201C5D3-E318-4640-AB64-7865FDCFE537}" presName="radial" presStyleCnt="0">
        <dgm:presLayoutVars>
          <dgm:animLvl val="ctr"/>
        </dgm:presLayoutVars>
      </dgm:prSet>
      <dgm:spPr/>
    </dgm:pt>
    <dgm:pt modelId="{56A77304-6F9A-4FAF-AB84-40A3AE3F7F5B}" type="pres">
      <dgm:prSet presAssocID="{47BEE775-61D6-4948-A927-BD20293A4CF9}" presName="centerShape" presStyleLbl="vennNode1" presStyleIdx="0" presStyleCnt="7" custScaleX="110910" custScaleY="63938"/>
      <dgm:spPr/>
    </dgm:pt>
    <dgm:pt modelId="{2633D667-B0C5-49FF-8F04-053F8AB01C2B}" type="pres">
      <dgm:prSet presAssocID="{83C7A080-4A51-4C35-9D6F-5C7EBBA3B2BB}" presName="node" presStyleLbl="vennNode1" presStyleIdx="1" presStyleCnt="7" custScaleX="193317" custRadScaleRad="81281" custRadScaleInc="-7231">
        <dgm:presLayoutVars>
          <dgm:bulletEnabled val="1"/>
        </dgm:presLayoutVars>
      </dgm:prSet>
      <dgm:spPr/>
    </dgm:pt>
    <dgm:pt modelId="{13883568-4DAB-4A6B-9FAA-0CD6FA48BD79}" type="pres">
      <dgm:prSet presAssocID="{311E5DF7-282E-4CD0-BCE4-8F2B76B700B2}" presName="node" presStyleLbl="vennNode1" presStyleIdx="2" presStyleCnt="7" custScaleX="206655" custScaleY="115003" custRadScaleRad="124476" custRadScaleInc="11600">
        <dgm:presLayoutVars>
          <dgm:bulletEnabled val="1"/>
        </dgm:presLayoutVars>
      </dgm:prSet>
      <dgm:spPr/>
    </dgm:pt>
    <dgm:pt modelId="{8239F703-19E6-4982-8611-AE3E5F85B506}" type="pres">
      <dgm:prSet presAssocID="{CF9AF4FB-962C-41CB-AD74-64CF076EA20B}" presName="node" presStyleLbl="vennNode1" presStyleIdx="3" presStyleCnt="7" custScaleX="157942" custScaleY="102919" custRadScaleRad="120204" custRadScaleInc="-36123">
        <dgm:presLayoutVars>
          <dgm:bulletEnabled val="1"/>
        </dgm:presLayoutVars>
      </dgm:prSet>
      <dgm:spPr/>
    </dgm:pt>
    <dgm:pt modelId="{CF81A381-E2B7-4AC6-8F3E-1869EAEC826B}" type="pres">
      <dgm:prSet presAssocID="{A0FA157C-5BD1-4B85-9916-DB32E74F8B1B}" presName="node" presStyleLbl="vennNode1" presStyleIdx="4" presStyleCnt="7" custScaleX="235706" custScaleY="119776" custRadScaleRad="88517" custRadScaleInc="-36365">
        <dgm:presLayoutVars>
          <dgm:bulletEnabled val="1"/>
        </dgm:presLayoutVars>
      </dgm:prSet>
      <dgm:spPr/>
    </dgm:pt>
    <dgm:pt modelId="{3CF71007-2442-4DA4-BEC6-07B43643327F}" type="pres">
      <dgm:prSet presAssocID="{24F81834-E691-4A04-B980-5A6BAF6F68FB}" presName="node" presStyleLbl="vennNode1" presStyleIdx="5" presStyleCnt="7" custScaleX="209569" custScaleY="111661" custRadScaleRad="129416" custRadScaleInc="16168">
        <dgm:presLayoutVars>
          <dgm:bulletEnabled val="1"/>
        </dgm:presLayoutVars>
      </dgm:prSet>
      <dgm:spPr/>
    </dgm:pt>
    <dgm:pt modelId="{01472F86-9D15-455E-B8B0-B4DAA2C7FC1A}" type="pres">
      <dgm:prSet presAssocID="{37234D2C-1C11-45AE-A9D7-34D4BB74698D}" presName="node" presStyleLbl="vennNode1" presStyleIdx="6" presStyleCnt="7" custScaleX="194901" custScaleY="124342" custRadScaleRad="124238" custRadScaleInc="-17392">
        <dgm:presLayoutVars>
          <dgm:bulletEnabled val="1"/>
        </dgm:presLayoutVars>
      </dgm:prSet>
      <dgm:spPr/>
    </dgm:pt>
  </dgm:ptLst>
  <dgm:cxnLst>
    <dgm:cxn modelId="{90D45B11-AAE3-429B-9861-39E73471C68D}" srcId="{47BEE775-61D6-4948-A927-BD20293A4CF9}" destId="{311E5DF7-282E-4CD0-BCE4-8F2B76B700B2}" srcOrd="1" destOrd="0" parTransId="{27F75839-9950-4721-B9CB-9C0CC7A88FB8}" sibTransId="{CC93108A-2A41-48E2-B9BF-CF024B95E3B3}"/>
    <dgm:cxn modelId="{4707BB1F-9B51-4E96-8503-D566E0F66138}" type="presOf" srcId="{311E5DF7-282E-4CD0-BCE4-8F2B76B700B2}" destId="{13883568-4DAB-4A6B-9FAA-0CD6FA48BD79}" srcOrd="0" destOrd="0" presId="urn:microsoft.com/office/officeart/2005/8/layout/radial3"/>
    <dgm:cxn modelId="{A2915F25-9FE1-4D93-BCF6-CCE1B25E107D}" srcId="{47BEE775-61D6-4948-A927-BD20293A4CF9}" destId="{CF9AF4FB-962C-41CB-AD74-64CF076EA20B}" srcOrd="2" destOrd="0" parTransId="{0DDE64E6-A2EF-4A0B-9471-CFE2018FA64A}" sibTransId="{AC237B6F-C7A0-40C6-B37B-F6535A37D263}"/>
    <dgm:cxn modelId="{783B5235-4C9B-42DC-BF1C-B99BEFF0846A}" type="presOf" srcId="{3201C5D3-E318-4640-AB64-7865FDCFE537}" destId="{512876D1-68BA-453E-8856-403012FBC5E5}" srcOrd="0" destOrd="0" presId="urn:microsoft.com/office/officeart/2005/8/layout/radial3"/>
    <dgm:cxn modelId="{F5DD5A3F-5522-4BC6-AF32-5DC43D173790}" srcId="{47BEE775-61D6-4948-A927-BD20293A4CF9}" destId="{83C7A080-4A51-4C35-9D6F-5C7EBBA3B2BB}" srcOrd="0" destOrd="0" parTransId="{0E0D6A24-F2BD-47CD-B3EE-69CD9C22BAB9}" sibTransId="{1FEB1E44-39CF-44B0-B4B6-3837E9120EB5}"/>
    <dgm:cxn modelId="{BBE2755E-F944-422F-8A3D-456AC0E83201}" type="presOf" srcId="{83C7A080-4A51-4C35-9D6F-5C7EBBA3B2BB}" destId="{2633D667-B0C5-49FF-8F04-053F8AB01C2B}" srcOrd="0" destOrd="0" presId="urn:microsoft.com/office/officeart/2005/8/layout/radial3"/>
    <dgm:cxn modelId="{9FB7DA50-C901-426B-AD42-25DF76A87B85}" type="presOf" srcId="{37234D2C-1C11-45AE-A9D7-34D4BB74698D}" destId="{01472F86-9D15-455E-B8B0-B4DAA2C7FC1A}" srcOrd="0" destOrd="0" presId="urn:microsoft.com/office/officeart/2005/8/layout/radial3"/>
    <dgm:cxn modelId="{8D3CF97E-914E-47E9-A1CA-A1748E2AF5F2}" type="presOf" srcId="{A0FA157C-5BD1-4B85-9916-DB32E74F8B1B}" destId="{CF81A381-E2B7-4AC6-8F3E-1869EAEC826B}" srcOrd="0" destOrd="0" presId="urn:microsoft.com/office/officeart/2005/8/layout/radial3"/>
    <dgm:cxn modelId="{647CC790-C808-4D1D-AB80-210AD57B5776}" srcId="{47BEE775-61D6-4948-A927-BD20293A4CF9}" destId="{A0FA157C-5BD1-4B85-9916-DB32E74F8B1B}" srcOrd="3" destOrd="0" parTransId="{B46E0B59-E385-4FA2-9917-644C8D9D7A3B}" sibTransId="{2E31A3FF-F2B8-4BDC-8C49-E4D859F5A491}"/>
    <dgm:cxn modelId="{220F77A5-D9F5-4A65-8477-D77490DB8CAC}" srcId="{47BEE775-61D6-4948-A927-BD20293A4CF9}" destId="{24F81834-E691-4A04-B980-5A6BAF6F68FB}" srcOrd="4" destOrd="0" parTransId="{3A664AEC-3D7D-41B2-9A9C-62DD4C17FB1A}" sibTransId="{B8A1DE6A-5928-4A06-840C-1C1D900CE0FA}"/>
    <dgm:cxn modelId="{9DB070C5-6A01-4F2B-816A-0BFB4AE066A0}" type="presOf" srcId="{47BEE775-61D6-4948-A927-BD20293A4CF9}" destId="{56A77304-6F9A-4FAF-AB84-40A3AE3F7F5B}" srcOrd="0" destOrd="0" presId="urn:microsoft.com/office/officeart/2005/8/layout/radial3"/>
    <dgm:cxn modelId="{069CC2C9-64AD-4F37-9777-5763AC864548}" srcId="{47BEE775-61D6-4948-A927-BD20293A4CF9}" destId="{37234D2C-1C11-45AE-A9D7-34D4BB74698D}" srcOrd="5" destOrd="0" parTransId="{2A91FA06-ECB3-4352-AD73-0520341A59EC}" sibTransId="{B9638742-A5C9-4BF5-9AB2-269368577324}"/>
    <dgm:cxn modelId="{6F21F7CB-4B08-4F18-BF2B-A4D05729C002}" srcId="{3201C5D3-E318-4640-AB64-7865FDCFE537}" destId="{47BEE775-61D6-4948-A927-BD20293A4CF9}" srcOrd="0" destOrd="0" parTransId="{EE2D78F0-7EC4-48C9-9FDD-B4CF2CBB7D50}" sibTransId="{166F6842-B252-47DA-9603-3ABE647F1993}"/>
    <dgm:cxn modelId="{1C57C5D9-B446-420D-B949-D253841C6728}" type="presOf" srcId="{24F81834-E691-4A04-B980-5A6BAF6F68FB}" destId="{3CF71007-2442-4DA4-BEC6-07B43643327F}" srcOrd="0" destOrd="0" presId="urn:microsoft.com/office/officeart/2005/8/layout/radial3"/>
    <dgm:cxn modelId="{7F8AC3E5-9C6B-4AED-9EEB-5008A3427EC3}" type="presOf" srcId="{CF9AF4FB-962C-41CB-AD74-64CF076EA20B}" destId="{8239F703-19E6-4982-8611-AE3E5F85B506}" srcOrd="0" destOrd="0" presId="urn:microsoft.com/office/officeart/2005/8/layout/radial3"/>
    <dgm:cxn modelId="{76228D9E-8C3A-43D5-925D-59D1B704B6D2}" type="presParOf" srcId="{512876D1-68BA-453E-8856-403012FBC5E5}" destId="{058710CF-A317-4904-BF91-077B35818889}" srcOrd="0" destOrd="0" presId="urn:microsoft.com/office/officeart/2005/8/layout/radial3"/>
    <dgm:cxn modelId="{C05B4937-6117-4AE1-9545-1297C915E468}" type="presParOf" srcId="{058710CF-A317-4904-BF91-077B35818889}" destId="{56A77304-6F9A-4FAF-AB84-40A3AE3F7F5B}" srcOrd="0" destOrd="0" presId="urn:microsoft.com/office/officeart/2005/8/layout/radial3"/>
    <dgm:cxn modelId="{FE1F734E-E9C5-4C22-B8DB-5E10EAF1BD34}" type="presParOf" srcId="{058710CF-A317-4904-BF91-077B35818889}" destId="{2633D667-B0C5-49FF-8F04-053F8AB01C2B}" srcOrd="1" destOrd="0" presId="urn:microsoft.com/office/officeart/2005/8/layout/radial3"/>
    <dgm:cxn modelId="{3FA04957-38CE-400B-A14C-9A053466A825}" type="presParOf" srcId="{058710CF-A317-4904-BF91-077B35818889}" destId="{13883568-4DAB-4A6B-9FAA-0CD6FA48BD79}" srcOrd="2" destOrd="0" presId="urn:microsoft.com/office/officeart/2005/8/layout/radial3"/>
    <dgm:cxn modelId="{4861E182-97A8-4D97-BEDA-96891241EEF3}" type="presParOf" srcId="{058710CF-A317-4904-BF91-077B35818889}" destId="{8239F703-19E6-4982-8611-AE3E5F85B506}" srcOrd="3" destOrd="0" presId="urn:microsoft.com/office/officeart/2005/8/layout/radial3"/>
    <dgm:cxn modelId="{7A50B5FA-4C92-426C-BD8F-BE02B9BD60E0}" type="presParOf" srcId="{058710CF-A317-4904-BF91-077B35818889}" destId="{CF81A381-E2B7-4AC6-8F3E-1869EAEC826B}" srcOrd="4" destOrd="0" presId="urn:microsoft.com/office/officeart/2005/8/layout/radial3"/>
    <dgm:cxn modelId="{F4A3C516-6815-4726-AA6E-C25F8481A3EF}" type="presParOf" srcId="{058710CF-A317-4904-BF91-077B35818889}" destId="{3CF71007-2442-4DA4-BEC6-07B43643327F}" srcOrd="5" destOrd="0" presId="urn:microsoft.com/office/officeart/2005/8/layout/radial3"/>
    <dgm:cxn modelId="{B4E0898F-B6E8-49A8-B172-E19A8BD1C3DD}" type="presParOf" srcId="{058710CF-A317-4904-BF91-077B35818889}" destId="{01472F86-9D15-455E-B8B0-B4DAA2C7FC1A}"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A54EE1-4581-45B7-B52D-ECBF7BF6089B}" type="doc">
      <dgm:prSet loTypeId="urn:microsoft.com/office/officeart/2011/layout/TabList" loCatId="list" qsTypeId="urn:microsoft.com/office/officeart/2005/8/quickstyle/3d2" qsCatId="3D" csTypeId="urn:microsoft.com/office/officeart/2005/8/colors/colorful1" csCatId="colorful" phldr="1"/>
      <dgm:spPr/>
      <dgm:t>
        <a:bodyPr/>
        <a:lstStyle/>
        <a:p>
          <a:endParaRPr lang="en-GB"/>
        </a:p>
      </dgm:t>
    </dgm:pt>
    <dgm:pt modelId="{FF41E51D-7F7E-4D38-A417-D8F18EFA88AD}">
      <dgm:prSet phldrT="[Text]" custT="1"/>
      <dgm:spPr/>
      <dgm:t>
        <a:bodyPr/>
        <a:lstStyle/>
        <a:p>
          <a:r>
            <a:rPr lang="en-GB" sz="1800" dirty="0"/>
            <a:t>Equality </a:t>
          </a:r>
        </a:p>
        <a:p>
          <a:r>
            <a:rPr lang="en-GB" sz="1800" dirty="0"/>
            <a:t>– everyone has assets</a:t>
          </a:r>
        </a:p>
      </dgm:t>
    </dgm:pt>
    <dgm:pt modelId="{177D5C5E-ADF9-4A8E-B896-BCA1371B2FD7}" type="parTrans" cxnId="{DF162C95-BE9A-47D0-9EDD-F7E3D1DB69CA}">
      <dgm:prSet/>
      <dgm:spPr/>
      <dgm:t>
        <a:bodyPr/>
        <a:lstStyle/>
        <a:p>
          <a:endParaRPr lang="en-GB" sz="1800"/>
        </a:p>
      </dgm:t>
    </dgm:pt>
    <dgm:pt modelId="{A842BB77-4812-4110-B795-C8EC9D7E9D71}" type="sibTrans" cxnId="{DF162C95-BE9A-47D0-9EDD-F7E3D1DB69CA}">
      <dgm:prSet/>
      <dgm:spPr/>
      <dgm:t>
        <a:bodyPr/>
        <a:lstStyle/>
        <a:p>
          <a:endParaRPr lang="en-GB" sz="1800"/>
        </a:p>
      </dgm:t>
    </dgm:pt>
    <dgm:pt modelId="{04D857D9-5E67-478D-BDF1-DD2D130696B3}">
      <dgm:prSet custT="1"/>
      <dgm:spPr/>
      <dgm:t>
        <a:bodyPr/>
        <a:lstStyle/>
        <a:p>
          <a:r>
            <a:rPr lang="en-GB" sz="1800" dirty="0"/>
            <a:t>Co-production starts from the idea that no one group or person is more important than any other group or person. So everyone is equal and everyone has assets to bring to the process.</a:t>
          </a:r>
        </a:p>
      </dgm:t>
    </dgm:pt>
    <dgm:pt modelId="{6B3F2540-6A3D-4E08-8CD4-D716E2021510}" type="parTrans" cxnId="{FA8983DD-6C02-4FC1-8BD8-97C8F5CC4B8A}">
      <dgm:prSet/>
      <dgm:spPr/>
      <dgm:t>
        <a:bodyPr/>
        <a:lstStyle/>
        <a:p>
          <a:endParaRPr lang="en-GB" sz="1800"/>
        </a:p>
      </dgm:t>
    </dgm:pt>
    <dgm:pt modelId="{80038F96-686E-4229-A4A4-C8513F973933}" type="sibTrans" cxnId="{FA8983DD-6C02-4FC1-8BD8-97C8F5CC4B8A}">
      <dgm:prSet/>
      <dgm:spPr/>
      <dgm:t>
        <a:bodyPr/>
        <a:lstStyle/>
        <a:p>
          <a:endParaRPr lang="en-GB" sz="1800"/>
        </a:p>
      </dgm:t>
    </dgm:pt>
    <dgm:pt modelId="{F8EF9AAA-FD3C-40E7-8515-4758C950EEF0}">
      <dgm:prSet custT="1"/>
      <dgm:spPr/>
      <dgm:t>
        <a:bodyPr/>
        <a:lstStyle/>
        <a:p>
          <a:r>
            <a:rPr lang="en-GB" sz="1800" dirty="0"/>
            <a:t>Assets</a:t>
          </a:r>
        </a:p>
      </dgm:t>
    </dgm:pt>
    <dgm:pt modelId="{7905A295-03C9-443F-9737-6B2448DB55C6}" type="parTrans" cxnId="{6F93A106-A261-4E0E-9773-33F3BFE96DE4}">
      <dgm:prSet/>
      <dgm:spPr/>
      <dgm:t>
        <a:bodyPr/>
        <a:lstStyle/>
        <a:p>
          <a:endParaRPr lang="en-GB" sz="1800"/>
        </a:p>
      </dgm:t>
    </dgm:pt>
    <dgm:pt modelId="{D41645BA-FCAC-4DD3-B8F1-BE71FB86320F}" type="sibTrans" cxnId="{6F93A106-A261-4E0E-9773-33F3BFE96DE4}">
      <dgm:prSet/>
      <dgm:spPr/>
      <dgm:t>
        <a:bodyPr/>
        <a:lstStyle/>
        <a:p>
          <a:endParaRPr lang="en-GB" sz="1800"/>
        </a:p>
      </dgm:t>
    </dgm:pt>
    <dgm:pt modelId="{F2AB6BCE-D67C-4E62-9F0E-51B8746165D5}">
      <dgm:prSet custT="1"/>
      <dgm:spPr/>
      <dgm:t>
        <a:bodyPr/>
        <a:lstStyle/>
        <a:p>
          <a:r>
            <a:rPr lang="en-GB" sz="1800"/>
            <a:t>Diversity</a:t>
          </a:r>
          <a:endParaRPr lang="en-GB" sz="1800" dirty="0"/>
        </a:p>
      </dgm:t>
    </dgm:pt>
    <dgm:pt modelId="{A3ED33F5-A7B7-42C9-964F-0889673D6067}" type="parTrans" cxnId="{56EC1BB1-7313-4ACA-96F3-7151077F50EE}">
      <dgm:prSet/>
      <dgm:spPr/>
      <dgm:t>
        <a:bodyPr/>
        <a:lstStyle/>
        <a:p>
          <a:endParaRPr lang="en-GB" sz="1800"/>
        </a:p>
      </dgm:t>
    </dgm:pt>
    <dgm:pt modelId="{74A9A6A0-094E-4BAD-A63C-96CEADC50B84}" type="sibTrans" cxnId="{56EC1BB1-7313-4ACA-96F3-7151077F50EE}">
      <dgm:prSet/>
      <dgm:spPr/>
      <dgm:t>
        <a:bodyPr/>
        <a:lstStyle/>
        <a:p>
          <a:endParaRPr lang="en-GB" sz="1800"/>
        </a:p>
      </dgm:t>
    </dgm:pt>
    <dgm:pt modelId="{07FE593B-30D6-4A4A-88B6-698ACBD42A9B}">
      <dgm:prSet custT="1"/>
      <dgm:spPr/>
      <dgm:t>
        <a:bodyPr/>
        <a:lstStyle/>
        <a:p>
          <a:r>
            <a:rPr lang="en-GB" sz="1800" dirty="0"/>
            <a:t>It follows from the previous principle that diversity and inclusion are important values in co-production. This can be challenging but it is important that co-production projects are pro-active about diversity</a:t>
          </a:r>
        </a:p>
      </dgm:t>
    </dgm:pt>
    <dgm:pt modelId="{7DFE2AC3-4081-4307-B8AD-26DBA03C345C}" type="parTrans" cxnId="{7735879B-970B-42D9-AF9B-C424AD943F4D}">
      <dgm:prSet/>
      <dgm:spPr/>
      <dgm:t>
        <a:bodyPr/>
        <a:lstStyle/>
        <a:p>
          <a:endParaRPr lang="en-GB" sz="1800"/>
        </a:p>
      </dgm:t>
    </dgm:pt>
    <dgm:pt modelId="{CCEECC24-6DE9-4047-8F50-4AA2E34A6B1A}" type="sibTrans" cxnId="{7735879B-970B-42D9-AF9B-C424AD943F4D}">
      <dgm:prSet/>
      <dgm:spPr/>
      <dgm:t>
        <a:bodyPr/>
        <a:lstStyle/>
        <a:p>
          <a:endParaRPr lang="en-GB" sz="1800"/>
        </a:p>
      </dgm:t>
    </dgm:pt>
    <dgm:pt modelId="{B0E38543-0274-4159-8278-44701F84A6EC}">
      <dgm:prSet custT="1"/>
      <dgm:spPr/>
      <dgm:t>
        <a:bodyPr/>
        <a:lstStyle/>
        <a:p>
          <a:r>
            <a:rPr lang="en-GB" sz="1800"/>
            <a:t>Accessibility</a:t>
          </a:r>
          <a:endParaRPr lang="en-GB" sz="1800" dirty="0"/>
        </a:p>
      </dgm:t>
    </dgm:pt>
    <dgm:pt modelId="{ACF2716E-314A-4382-AC3B-A17C3207344B}" type="parTrans" cxnId="{03023F4B-3BB5-4DAF-AA56-94F2CBCC70F6}">
      <dgm:prSet/>
      <dgm:spPr/>
      <dgm:t>
        <a:bodyPr/>
        <a:lstStyle/>
        <a:p>
          <a:endParaRPr lang="en-GB" sz="1800"/>
        </a:p>
      </dgm:t>
    </dgm:pt>
    <dgm:pt modelId="{6B4354DC-D0BE-45DB-BFB3-B2E9253AC994}" type="sibTrans" cxnId="{03023F4B-3BB5-4DAF-AA56-94F2CBCC70F6}">
      <dgm:prSet/>
      <dgm:spPr/>
      <dgm:t>
        <a:bodyPr/>
        <a:lstStyle/>
        <a:p>
          <a:endParaRPr lang="en-GB" sz="1800"/>
        </a:p>
      </dgm:t>
    </dgm:pt>
    <dgm:pt modelId="{BE47FB24-32A5-4282-A222-82243F73AD66}">
      <dgm:prSet custT="1"/>
      <dgm:spPr/>
      <dgm:t>
        <a:bodyPr/>
        <a:lstStyle/>
        <a:p>
          <a:r>
            <a:rPr lang="en-GB" sz="1800" dirty="0"/>
            <a:t>Access needs to be recognised as a fundamental principle of co-production as the process needs to be accessible if everyone is going to take part on an equal basis.</a:t>
          </a:r>
        </a:p>
      </dgm:t>
    </dgm:pt>
    <dgm:pt modelId="{72A11D94-C2D9-4FFA-9115-A4EA7838F2D7}" type="parTrans" cxnId="{3B76B5DF-5C47-4136-99FB-4D598E274300}">
      <dgm:prSet/>
      <dgm:spPr/>
      <dgm:t>
        <a:bodyPr/>
        <a:lstStyle/>
        <a:p>
          <a:endParaRPr lang="en-GB" sz="1800"/>
        </a:p>
      </dgm:t>
    </dgm:pt>
    <dgm:pt modelId="{98642ABC-17E2-4E91-9C7D-BEB892FBD2A7}" type="sibTrans" cxnId="{3B76B5DF-5C47-4136-99FB-4D598E274300}">
      <dgm:prSet/>
      <dgm:spPr/>
      <dgm:t>
        <a:bodyPr/>
        <a:lstStyle/>
        <a:p>
          <a:endParaRPr lang="en-GB" sz="1800"/>
        </a:p>
      </dgm:t>
    </dgm:pt>
    <dgm:pt modelId="{93CB87C9-DEB3-4EE6-A51F-72CD145ACBE0}">
      <dgm:prSet custT="1"/>
      <dgm:spPr/>
      <dgm:t>
        <a:bodyPr/>
        <a:lstStyle/>
        <a:p>
          <a:r>
            <a:rPr lang="en-GB" sz="1800" dirty="0"/>
            <a:t>Reciprocity</a:t>
          </a:r>
        </a:p>
      </dgm:t>
    </dgm:pt>
    <dgm:pt modelId="{9174D7E6-46A1-4CA7-B665-67F5773873A3}" type="parTrans" cxnId="{D9AD2059-A9D3-4956-9256-B7624FBD21A6}">
      <dgm:prSet/>
      <dgm:spPr/>
      <dgm:t>
        <a:bodyPr/>
        <a:lstStyle/>
        <a:p>
          <a:endParaRPr lang="en-GB" sz="1800"/>
        </a:p>
      </dgm:t>
    </dgm:pt>
    <dgm:pt modelId="{4B8D8158-C430-45D1-8987-AC5C91A15674}" type="sibTrans" cxnId="{D9AD2059-A9D3-4956-9256-B7624FBD21A6}">
      <dgm:prSet/>
      <dgm:spPr/>
      <dgm:t>
        <a:bodyPr/>
        <a:lstStyle/>
        <a:p>
          <a:endParaRPr lang="en-GB" sz="1800"/>
        </a:p>
      </dgm:t>
    </dgm:pt>
    <dgm:pt modelId="{B7C9B851-542E-4A84-9032-D9D4C8B51AA1}">
      <dgm:prSet custT="1"/>
      <dgm:spPr/>
      <dgm:t>
        <a:bodyPr/>
        <a:lstStyle/>
        <a:p>
          <a:r>
            <a:rPr lang="en-GB" sz="1800" dirty="0"/>
            <a:t>‘Reciprocity’ is a key concept in co-production. It has been defined as ensuring that people receive something back for putting something in, and building on people’s desire to feel needed and valued. The idea has been linked to ‘mutuality’ and all parties involved having responsibilities and expectations</a:t>
          </a:r>
        </a:p>
      </dgm:t>
    </dgm:pt>
    <dgm:pt modelId="{E8387D42-8D0A-4F0B-BCE4-26606E4B7D09}" type="parTrans" cxnId="{62C81B3A-81C7-4B56-B222-97CEC5989D3C}">
      <dgm:prSet/>
      <dgm:spPr/>
      <dgm:t>
        <a:bodyPr/>
        <a:lstStyle/>
        <a:p>
          <a:endParaRPr lang="en-GB" sz="1800"/>
        </a:p>
      </dgm:t>
    </dgm:pt>
    <dgm:pt modelId="{ED0C422A-73B5-432A-A289-705A5BD48A07}" type="sibTrans" cxnId="{62C81B3A-81C7-4B56-B222-97CEC5989D3C}">
      <dgm:prSet/>
      <dgm:spPr/>
      <dgm:t>
        <a:bodyPr/>
        <a:lstStyle/>
        <a:p>
          <a:endParaRPr lang="en-GB" sz="1800"/>
        </a:p>
      </dgm:t>
    </dgm:pt>
    <dgm:pt modelId="{2F80C2CA-0A18-4A75-979C-008C69C9EF07}">
      <dgm:prSet custT="1"/>
      <dgm:spPr/>
      <dgm:t>
        <a:bodyPr/>
        <a:lstStyle/>
        <a:p>
          <a:r>
            <a:rPr lang="en-GB" sz="1800" dirty="0"/>
            <a:t>refer to skills, abilities, time and other qualities that people have</a:t>
          </a:r>
        </a:p>
      </dgm:t>
    </dgm:pt>
    <dgm:pt modelId="{41E01C7E-C227-4CBE-8581-DAD2BA031A20}" type="parTrans" cxnId="{D9488D8F-577D-479F-9762-A977E39EE8BB}">
      <dgm:prSet/>
      <dgm:spPr/>
      <dgm:t>
        <a:bodyPr/>
        <a:lstStyle/>
        <a:p>
          <a:endParaRPr lang="en-GB" sz="1800"/>
        </a:p>
      </dgm:t>
    </dgm:pt>
    <dgm:pt modelId="{912BFC81-3750-43CD-983C-AA101C3318AB}" type="sibTrans" cxnId="{D9488D8F-577D-479F-9762-A977E39EE8BB}">
      <dgm:prSet/>
      <dgm:spPr/>
      <dgm:t>
        <a:bodyPr/>
        <a:lstStyle/>
        <a:p>
          <a:endParaRPr lang="en-GB" sz="1800"/>
        </a:p>
      </dgm:t>
    </dgm:pt>
    <dgm:pt modelId="{503F0510-2CA8-47D2-9CC8-ADFB22CECB28}" type="pres">
      <dgm:prSet presAssocID="{27A54EE1-4581-45B7-B52D-ECBF7BF6089B}" presName="Name0" presStyleCnt="0">
        <dgm:presLayoutVars>
          <dgm:chMax/>
          <dgm:chPref val="3"/>
          <dgm:dir/>
          <dgm:animOne val="branch"/>
          <dgm:animLvl val="lvl"/>
        </dgm:presLayoutVars>
      </dgm:prSet>
      <dgm:spPr/>
    </dgm:pt>
    <dgm:pt modelId="{D3C2FA1E-1EF8-470A-B098-29301D8C40A2}" type="pres">
      <dgm:prSet presAssocID="{FF41E51D-7F7E-4D38-A417-D8F18EFA88AD}" presName="composite" presStyleCnt="0"/>
      <dgm:spPr/>
    </dgm:pt>
    <dgm:pt modelId="{EA228DFB-D0B4-44FF-A755-E41213A0C396}" type="pres">
      <dgm:prSet presAssocID="{FF41E51D-7F7E-4D38-A417-D8F18EFA88AD}" presName="FirstChild" presStyleLbl="revTx" presStyleIdx="0" presStyleCnt="5">
        <dgm:presLayoutVars>
          <dgm:chMax val="0"/>
          <dgm:chPref val="0"/>
          <dgm:bulletEnabled val="1"/>
        </dgm:presLayoutVars>
      </dgm:prSet>
      <dgm:spPr/>
    </dgm:pt>
    <dgm:pt modelId="{8312808D-F673-42AC-8A55-EFDE77EA7786}" type="pres">
      <dgm:prSet presAssocID="{FF41E51D-7F7E-4D38-A417-D8F18EFA88AD}" presName="Parent" presStyleLbl="alignNode1" presStyleIdx="0" presStyleCnt="5">
        <dgm:presLayoutVars>
          <dgm:chMax val="3"/>
          <dgm:chPref val="3"/>
          <dgm:bulletEnabled val="1"/>
        </dgm:presLayoutVars>
      </dgm:prSet>
      <dgm:spPr/>
    </dgm:pt>
    <dgm:pt modelId="{654ED785-6339-4302-80CE-6B23E759449A}" type="pres">
      <dgm:prSet presAssocID="{FF41E51D-7F7E-4D38-A417-D8F18EFA88AD}" presName="Accent" presStyleLbl="parChTrans1D1" presStyleIdx="0" presStyleCnt="5"/>
      <dgm:spPr/>
    </dgm:pt>
    <dgm:pt modelId="{D38F92DA-17B7-4426-ADA4-203032A4D2F0}" type="pres">
      <dgm:prSet presAssocID="{A842BB77-4812-4110-B795-C8EC9D7E9D71}" presName="sibTrans" presStyleCnt="0"/>
      <dgm:spPr/>
    </dgm:pt>
    <dgm:pt modelId="{F329E541-6BA6-48A4-84BB-2291741CF6BD}" type="pres">
      <dgm:prSet presAssocID="{F8EF9AAA-FD3C-40E7-8515-4758C950EEF0}" presName="composite" presStyleCnt="0"/>
      <dgm:spPr/>
    </dgm:pt>
    <dgm:pt modelId="{1AEB8D7A-A914-422E-A635-32E65B2150B5}" type="pres">
      <dgm:prSet presAssocID="{F8EF9AAA-FD3C-40E7-8515-4758C950EEF0}" presName="FirstChild" presStyleLbl="revTx" presStyleIdx="1" presStyleCnt="5">
        <dgm:presLayoutVars>
          <dgm:chMax val="0"/>
          <dgm:chPref val="0"/>
          <dgm:bulletEnabled val="1"/>
        </dgm:presLayoutVars>
      </dgm:prSet>
      <dgm:spPr/>
    </dgm:pt>
    <dgm:pt modelId="{4084FD1F-5795-4FF3-8AEF-37A3733BB127}" type="pres">
      <dgm:prSet presAssocID="{F8EF9AAA-FD3C-40E7-8515-4758C950EEF0}" presName="Parent" presStyleLbl="alignNode1" presStyleIdx="1" presStyleCnt="5">
        <dgm:presLayoutVars>
          <dgm:chMax val="3"/>
          <dgm:chPref val="3"/>
          <dgm:bulletEnabled val="1"/>
        </dgm:presLayoutVars>
      </dgm:prSet>
      <dgm:spPr/>
    </dgm:pt>
    <dgm:pt modelId="{7CC4C805-4817-4EE4-87D2-4536DB71931B}" type="pres">
      <dgm:prSet presAssocID="{F8EF9AAA-FD3C-40E7-8515-4758C950EEF0}" presName="Accent" presStyleLbl="parChTrans1D1" presStyleIdx="1" presStyleCnt="5"/>
      <dgm:spPr/>
    </dgm:pt>
    <dgm:pt modelId="{4829C4D5-DBE9-4DF2-8701-A0E96BD755D8}" type="pres">
      <dgm:prSet presAssocID="{D41645BA-FCAC-4DD3-B8F1-BE71FB86320F}" presName="sibTrans" presStyleCnt="0"/>
      <dgm:spPr/>
    </dgm:pt>
    <dgm:pt modelId="{9FB8EE84-2886-4FB6-B70C-B4EB9431BD9F}" type="pres">
      <dgm:prSet presAssocID="{F2AB6BCE-D67C-4E62-9F0E-51B8746165D5}" presName="composite" presStyleCnt="0"/>
      <dgm:spPr/>
    </dgm:pt>
    <dgm:pt modelId="{75E09297-CDDE-4814-AC3D-6A53892EC06A}" type="pres">
      <dgm:prSet presAssocID="{F2AB6BCE-D67C-4E62-9F0E-51B8746165D5}" presName="FirstChild" presStyleLbl="revTx" presStyleIdx="2" presStyleCnt="5">
        <dgm:presLayoutVars>
          <dgm:chMax val="0"/>
          <dgm:chPref val="0"/>
          <dgm:bulletEnabled val="1"/>
        </dgm:presLayoutVars>
      </dgm:prSet>
      <dgm:spPr/>
    </dgm:pt>
    <dgm:pt modelId="{1122A657-45D0-4384-8D38-66F4AD87252C}" type="pres">
      <dgm:prSet presAssocID="{F2AB6BCE-D67C-4E62-9F0E-51B8746165D5}" presName="Parent" presStyleLbl="alignNode1" presStyleIdx="2" presStyleCnt="5">
        <dgm:presLayoutVars>
          <dgm:chMax val="3"/>
          <dgm:chPref val="3"/>
          <dgm:bulletEnabled val="1"/>
        </dgm:presLayoutVars>
      </dgm:prSet>
      <dgm:spPr/>
    </dgm:pt>
    <dgm:pt modelId="{9DE09596-2BCC-420C-AED6-30BF7044FD5A}" type="pres">
      <dgm:prSet presAssocID="{F2AB6BCE-D67C-4E62-9F0E-51B8746165D5}" presName="Accent" presStyleLbl="parChTrans1D1" presStyleIdx="2" presStyleCnt="5"/>
      <dgm:spPr/>
    </dgm:pt>
    <dgm:pt modelId="{C40C4E52-89B7-4B3A-9A9F-4D85403F6FCB}" type="pres">
      <dgm:prSet presAssocID="{74A9A6A0-094E-4BAD-A63C-96CEADC50B84}" presName="sibTrans" presStyleCnt="0"/>
      <dgm:spPr/>
    </dgm:pt>
    <dgm:pt modelId="{2541AF64-86E8-487D-8C5D-1D1F72DB975A}" type="pres">
      <dgm:prSet presAssocID="{B0E38543-0274-4159-8278-44701F84A6EC}" presName="composite" presStyleCnt="0"/>
      <dgm:spPr/>
    </dgm:pt>
    <dgm:pt modelId="{41BA359A-05C7-4BED-AD5F-EC94E9A71056}" type="pres">
      <dgm:prSet presAssocID="{B0E38543-0274-4159-8278-44701F84A6EC}" presName="FirstChild" presStyleLbl="revTx" presStyleIdx="3" presStyleCnt="5">
        <dgm:presLayoutVars>
          <dgm:chMax val="0"/>
          <dgm:chPref val="0"/>
          <dgm:bulletEnabled val="1"/>
        </dgm:presLayoutVars>
      </dgm:prSet>
      <dgm:spPr/>
    </dgm:pt>
    <dgm:pt modelId="{B11FE084-9D22-4A96-9460-7C21FCE5887F}" type="pres">
      <dgm:prSet presAssocID="{B0E38543-0274-4159-8278-44701F84A6EC}" presName="Parent" presStyleLbl="alignNode1" presStyleIdx="3" presStyleCnt="5">
        <dgm:presLayoutVars>
          <dgm:chMax val="3"/>
          <dgm:chPref val="3"/>
          <dgm:bulletEnabled val="1"/>
        </dgm:presLayoutVars>
      </dgm:prSet>
      <dgm:spPr/>
    </dgm:pt>
    <dgm:pt modelId="{C8737D7A-9D93-46F7-A359-3199B78DFDF8}" type="pres">
      <dgm:prSet presAssocID="{B0E38543-0274-4159-8278-44701F84A6EC}" presName="Accent" presStyleLbl="parChTrans1D1" presStyleIdx="3" presStyleCnt="5"/>
      <dgm:spPr/>
    </dgm:pt>
    <dgm:pt modelId="{5A69679A-3546-491E-A632-48D801065BC3}" type="pres">
      <dgm:prSet presAssocID="{6B4354DC-D0BE-45DB-BFB3-B2E9253AC994}" presName="sibTrans" presStyleCnt="0"/>
      <dgm:spPr/>
    </dgm:pt>
    <dgm:pt modelId="{581873D2-26E7-4960-9BEB-F4A4674266BA}" type="pres">
      <dgm:prSet presAssocID="{93CB87C9-DEB3-4EE6-A51F-72CD145ACBE0}" presName="composite" presStyleCnt="0"/>
      <dgm:spPr/>
    </dgm:pt>
    <dgm:pt modelId="{7309A8C3-EEBD-40CC-BD3A-AFB9D8F8BE54}" type="pres">
      <dgm:prSet presAssocID="{93CB87C9-DEB3-4EE6-A51F-72CD145ACBE0}" presName="FirstChild" presStyleLbl="revTx" presStyleIdx="4" presStyleCnt="5">
        <dgm:presLayoutVars>
          <dgm:chMax val="0"/>
          <dgm:chPref val="0"/>
          <dgm:bulletEnabled val="1"/>
        </dgm:presLayoutVars>
      </dgm:prSet>
      <dgm:spPr/>
    </dgm:pt>
    <dgm:pt modelId="{3909F211-62EB-4C32-9F9E-1E8F47430575}" type="pres">
      <dgm:prSet presAssocID="{93CB87C9-DEB3-4EE6-A51F-72CD145ACBE0}" presName="Parent" presStyleLbl="alignNode1" presStyleIdx="4" presStyleCnt="5">
        <dgm:presLayoutVars>
          <dgm:chMax val="3"/>
          <dgm:chPref val="3"/>
          <dgm:bulletEnabled val="1"/>
        </dgm:presLayoutVars>
      </dgm:prSet>
      <dgm:spPr/>
    </dgm:pt>
    <dgm:pt modelId="{4B7A8C43-3540-46AF-A948-F646305EF737}" type="pres">
      <dgm:prSet presAssocID="{93CB87C9-DEB3-4EE6-A51F-72CD145ACBE0}" presName="Accent" presStyleLbl="parChTrans1D1" presStyleIdx="4" presStyleCnt="5"/>
      <dgm:spPr/>
    </dgm:pt>
  </dgm:ptLst>
  <dgm:cxnLst>
    <dgm:cxn modelId="{6F93A106-A261-4E0E-9773-33F3BFE96DE4}" srcId="{27A54EE1-4581-45B7-B52D-ECBF7BF6089B}" destId="{F8EF9AAA-FD3C-40E7-8515-4758C950EEF0}" srcOrd="1" destOrd="0" parTransId="{7905A295-03C9-443F-9737-6B2448DB55C6}" sibTransId="{D41645BA-FCAC-4DD3-B8F1-BE71FB86320F}"/>
    <dgm:cxn modelId="{0CEC7E10-8AED-4FC0-A41B-626B43051B9E}" type="presOf" srcId="{F2AB6BCE-D67C-4E62-9F0E-51B8746165D5}" destId="{1122A657-45D0-4384-8D38-66F4AD87252C}" srcOrd="0" destOrd="0" presId="urn:microsoft.com/office/officeart/2011/layout/TabList"/>
    <dgm:cxn modelId="{B0B35419-0B1C-4300-9E58-A641653F9B53}" type="presOf" srcId="{B0E38543-0274-4159-8278-44701F84A6EC}" destId="{B11FE084-9D22-4A96-9460-7C21FCE5887F}" srcOrd="0" destOrd="0" presId="urn:microsoft.com/office/officeart/2011/layout/TabList"/>
    <dgm:cxn modelId="{569BD92A-AD57-4614-8A9F-096CF6D2741B}" type="presOf" srcId="{B7C9B851-542E-4A84-9032-D9D4C8B51AA1}" destId="{7309A8C3-EEBD-40CC-BD3A-AFB9D8F8BE54}" srcOrd="0" destOrd="0" presId="urn:microsoft.com/office/officeart/2011/layout/TabList"/>
    <dgm:cxn modelId="{62C81B3A-81C7-4B56-B222-97CEC5989D3C}" srcId="{93CB87C9-DEB3-4EE6-A51F-72CD145ACBE0}" destId="{B7C9B851-542E-4A84-9032-D9D4C8B51AA1}" srcOrd="0" destOrd="0" parTransId="{E8387D42-8D0A-4F0B-BCE4-26606E4B7D09}" sibTransId="{ED0C422A-73B5-432A-A289-705A5BD48A07}"/>
    <dgm:cxn modelId="{03023F4B-3BB5-4DAF-AA56-94F2CBCC70F6}" srcId="{27A54EE1-4581-45B7-B52D-ECBF7BF6089B}" destId="{B0E38543-0274-4159-8278-44701F84A6EC}" srcOrd="3" destOrd="0" parTransId="{ACF2716E-314A-4382-AC3B-A17C3207344B}" sibTransId="{6B4354DC-D0BE-45DB-BFB3-B2E9253AC994}"/>
    <dgm:cxn modelId="{D9AD2059-A9D3-4956-9256-B7624FBD21A6}" srcId="{27A54EE1-4581-45B7-B52D-ECBF7BF6089B}" destId="{93CB87C9-DEB3-4EE6-A51F-72CD145ACBE0}" srcOrd="4" destOrd="0" parTransId="{9174D7E6-46A1-4CA7-B665-67F5773873A3}" sibTransId="{4B8D8158-C430-45D1-8987-AC5C91A15674}"/>
    <dgm:cxn modelId="{D9488D8F-577D-479F-9762-A977E39EE8BB}" srcId="{F8EF9AAA-FD3C-40E7-8515-4758C950EEF0}" destId="{2F80C2CA-0A18-4A75-979C-008C69C9EF07}" srcOrd="0" destOrd="0" parTransId="{41E01C7E-C227-4CBE-8581-DAD2BA031A20}" sibTransId="{912BFC81-3750-43CD-983C-AA101C3318AB}"/>
    <dgm:cxn modelId="{DF162C95-BE9A-47D0-9EDD-F7E3D1DB69CA}" srcId="{27A54EE1-4581-45B7-B52D-ECBF7BF6089B}" destId="{FF41E51D-7F7E-4D38-A417-D8F18EFA88AD}" srcOrd="0" destOrd="0" parTransId="{177D5C5E-ADF9-4A8E-B896-BCA1371B2FD7}" sibTransId="{A842BB77-4812-4110-B795-C8EC9D7E9D71}"/>
    <dgm:cxn modelId="{27F84D9B-E230-4B1A-80E8-1D4CCDCFE05B}" type="presOf" srcId="{93CB87C9-DEB3-4EE6-A51F-72CD145ACBE0}" destId="{3909F211-62EB-4C32-9F9E-1E8F47430575}" srcOrd="0" destOrd="0" presId="urn:microsoft.com/office/officeart/2011/layout/TabList"/>
    <dgm:cxn modelId="{7735879B-970B-42D9-AF9B-C424AD943F4D}" srcId="{F2AB6BCE-D67C-4E62-9F0E-51B8746165D5}" destId="{07FE593B-30D6-4A4A-88B6-698ACBD42A9B}" srcOrd="0" destOrd="0" parTransId="{7DFE2AC3-4081-4307-B8AD-26DBA03C345C}" sibTransId="{CCEECC24-6DE9-4047-8F50-4AA2E34A6B1A}"/>
    <dgm:cxn modelId="{BF84A0AF-01B8-43D6-B3F2-A5FDB6A2354E}" type="presOf" srcId="{BE47FB24-32A5-4282-A222-82243F73AD66}" destId="{41BA359A-05C7-4BED-AD5F-EC94E9A71056}" srcOrd="0" destOrd="0" presId="urn:microsoft.com/office/officeart/2011/layout/TabList"/>
    <dgm:cxn modelId="{56EC1BB1-7313-4ACA-96F3-7151077F50EE}" srcId="{27A54EE1-4581-45B7-B52D-ECBF7BF6089B}" destId="{F2AB6BCE-D67C-4E62-9F0E-51B8746165D5}" srcOrd="2" destOrd="0" parTransId="{A3ED33F5-A7B7-42C9-964F-0889673D6067}" sibTransId="{74A9A6A0-094E-4BAD-A63C-96CEADC50B84}"/>
    <dgm:cxn modelId="{E7CEFCB6-3627-48F0-9B01-61AD18F03CBB}" type="presOf" srcId="{FF41E51D-7F7E-4D38-A417-D8F18EFA88AD}" destId="{8312808D-F673-42AC-8A55-EFDE77EA7786}" srcOrd="0" destOrd="0" presId="urn:microsoft.com/office/officeart/2011/layout/TabList"/>
    <dgm:cxn modelId="{E4AA56D0-2628-4349-AA82-18E864DE5562}" type="presOf" srcId="{27A54EE1-4581-45B7-B52D-ECBF7BF6089B}" destId="{503F0510-2CA8-47D2-9CC8-ADFB22CECB28}" srcOrd="0" destOrd="0" presId="urn:microsoft.com/office/officeart/2011/layout/TabList"/>
    <dgm:cxn modelId="{FA8983DD-6C02-4FC1-8BD8-97C8F5CC4B8A}" srcId="{FF41E51D-7F7E-4D38-A417-D8F18EFA88AD}" destId="{04D857D9-5E67-478D-BDF1-DD2D130696B3}" srcOrd="0" destOrd="0" parTransId="{6B3F2540-6A3D-4E08-8CD4-D716E2021510}" sibTransId="{80038F96-686E-4229-A4A4-C8513F973933}"/>
    <dgm:cxn modelId="{166408DF-07FC-422B-9954-6AD28A791792}" type="presOf" srcId="{2F80C2CA-0A18-4A75-979C-008C69C9EF07}" destId="{1AEB8D7A-A914-422E-A635-32E65B2150B5}" srcOrd="0" destOrd="0" presId="urn:microsoft.com/office/officeart/2011/layout/TabList"/>
    <dgm:cxn modelId="{3B76B5DF-5C47-4136-99FB-4D598E274300}" srcId="{B0E38543-0274-4159-8278-44701F84A6EC}" destId="{BE47FB24-32A5-4282-A222-82243F73AD66}" srcOrd="0" destOrd="0" parTransId="{72A11D94-C2D9-4FFA-9115-A4EA7838F2D7}" sibTransId="{98642ABC-17E2-4E91-9C7D-BEB892FBD2A7}"/>
    <dgm:cxn modelId="{F67400E0-71DD-4475-A657-CB3A0D86821D}" type="presOf" srcId="{07FE593B-30D6-4A4A-88B6-698ACBD42A9B}" destId="{75E09297-CDDE-4814-AC3D-6A53892EC06A}" srcOrd="0" destOrd="0" presId="urn:microsoft.com/office/officeart/2011/layout/TabList"/>
    <dgm:cxn modelId="{AE6599EC-E4FA-4EC6-B947-7A6C18EFBFFE}" type="presOf" srcId="{04D857D9-5E67-478D-BDF1-DD2D130696B3}" destId="{EA228DFB-D0B4-44FF-A755-E41213A0C396}" srcOrd="0" destOrd="0" presId="urn:microsoft.com/office/officeart/2011/layout/TabList"/>
    <dgm:cxn modelId="{1AC807F4-1C3F-4B4E-B185-50405FC82E04}" type="presOf" srcId="{F8EF9AAA-FD3C-40E7-8515-4758C950EEF0}" destId="{4084FD1F-5795-4FF3-8AEF-37A3733BB127}" srcOrd="0" destOrd="0" presId="urn:microsoft.com/office/officeart/2011/layout/TabList"/>
    <dgm:cxn modelId="{50F4C67C-D80E-4C8B-BBEB-D14E24DD43AE}" type="presParOf" srcId="{503F0510-2CA8-47D2-9CC8-ADFB22CECB28}" destId="{D3C2FA1E-1EF8-470A-B098-29301D8C40A2}" srcOrd="0" destOrd="0" presId="urn:microsoft.com/office/officeart/2011/layout/TabList"/>
    <dgm:cxn modelId="{FA7F5693-3368-4B5D-A096-D0DB9732D96A}" type="presParOf" srcId="{D3C2FA1E-1EF8-470A-B098-29301D8C40A2}" destId="{EA228DFB-D0B4-44FF-A755-E41213A0C396}" srcOrd="0" destOrd="0" presId="urn:microsoft.com/office/officeart/2011/layout/TabList"/>
    <dgm:cxn modelId="{DFB0C2A3-B0F2-45F7-BE82-0E461E79F0BD}" type="presParOf" srcId="{D3C2FA1E-1EF8-470A-B098-29301D8C40A2}" destId="{8312808D-F673-42AC-8A55-EFDE77EA7786}" srcOrd="1" destOrd="0" presId="urn:microsoft.com/office/officeart/2011/layout/TabList"/>
    <dgm:cxn modelId="{019341E7-B978-42D7-B376-5C632EC65FA2}" type="presParOf" srcId="{D3C2FA1E-1EF8-470A-B098-29301D8C40A2}" destId="{654ED785-6339-4302-80CE-6B23E759449A}" srcOrd="2" destOrd="0" presId="urn:microsoft.com/office/officeart/2011/layout/TabList"/>
    <dgm:cxn modelId="{0333A071-20DE-4E93-8DF9-FB4E1AF17341}" type="presParOf" srcId="{503F0510-2CA8-47D2-9CC8-ADFB22CECB28}" destId="{D38F92DA-17B7-4426-ADA4-203032A4D2F0}" srcOrd="1" destOrd="0" presId="urn:microsoft.com/office/officeart/2011/layout/TabList"/>
    <dgm:cxn modelId="{6684F441-DE16-483C-8286-6F47C0414DB4}" type="presParOf" srcId="{503F0510-2CA8-47D2-9CC8-ADFB22CECB28}" destId="{F329E541-6BA6-48A4-84BB-2291741CF6BD}" srcOrd="2" destOrd="0" presId="urn:microsoft.com/office/officeart/2011/layout/TabList"/>
    <dgm:cxn modelId="{06CF1D17-4300-4921-A8FE-24CB832AAB77}" type="presParOf" srcId="{F329E541-6BA6-48A4-84BB-2291741CF6BD}" destId="{1AEB8D7A-A914-422E-A635-32E65B2150B5}" srcOrd="0" destOrd="0" presId="urn:microsoft.com/office/officeart/2011/layout/TabList"/>
    <dgm:cxn modelId="{EC496E87-AA2B-4EB7-A7AE-4630A226BC47}" type="presParOf" srcId="{F329E541-6BA6-48A4-84BB-2291741CF6BD}" destId="{4084FD1F-5795-4FF3-8AEF-37A3733BB127}" srcOrd="1" destOrd="0" presId="urn:microsoft.com/office/officeart/2011/layout/TabList"/>
    <dgm:cxn modelId="{E934E5CB-D40B-4D24-82DA-4AF592D3D54A}" type="presParOf" srcId="{F329E541-6BA6-48A4-84BB-2291741CF6BD}" destId="{7CC4C805-4817-4EE4-87D2-4536DB71931B}" srcOrd="2" destOrd="0" presId="urn:microsoft.com/office/officeart/2011/layout/TabList"/>
    <dgm:cxn modelId="{BD07009A-1EBD-4F81-8988-5F8EE993167B}" type="presParOf" srcId="{503F0510-2CA8-47D2-9CC8-ADFB22CECB28}" destId="{4829C4D5-DBE9-4DF2-8701-A0E96BD755D8}" srcOrd="3" destOrd="0" presId="urn:microsoft.com/office/officeart/2011/layout/TabList"/>
    <dgm:cxn modelId="{BFCEF987-2D07-4A3D-803C-80399B05A532}" type="presParOf" srcId="{503F0510-2CA8-47D2-9CC8-ADFB22CECB28}" destId="{9FB8EE84-2886-4FB6-B70C-B4EB9431BD9F}" srcOrd="4" destOrd="0" presId="urn:microsoft.com/office/officeart/2011/layout/TabList"/>
    <dgm:cxn modelId="{10714814-D9F0-411B-B408-C642C0BC3982}" type="presParOf" srcId="{9FB8EE84-2886-4FB6-B70C-B4EB9431BD9F}" destId="{75E09297-CDDE-4814-AC3D-6A53892EC06A}" srcOrd="0" destOrd="0" presId="urn:microsoft.com/office/officeart/2011/layout/TabList"/>
    <dgm:cxn modelId="{44A0015E-B631-4D5F-ACCD-0C8F36A555A5}" type="presParOf" srcId="{9FB8EE84-2886-4FB6-B70C-B4EB9431BD9F}" destId="{1122A657-45D0-4384-8D38-66F4AD87252C}" srcOrd="1" destOrd="0" presId="urn:microsoft.com/office/officeart/2011/layout/TabList"/>
    <dgm:cxn modelId="{5E6316E3-6967-4A21-94F5-DF01B61E0C16}" type="presParOf" srcId="{9FB8EE84-2886-4FB6-B70C-B4EB9431BD9F}" destId="{9DE09596-2BCC-420C-AED6-30BF7044FD5A}" srcOrd="2" destOrd="0" presId="urn:microsoft.com/office/officeart/2011/layout/TabList"/>
    <dgm:cxn modelId="{146A6637-D090-41C1-9D07-94EA2F3BCAB1}" type="presParOf" srcId="{503F0510-2CA8-47D2-9CC8-ADFB22CECB28}" destId="{C40C4E52-89B7-4B3A-9A9F-4D85403F6FCB}" srcOrd="5" destOrd="0" presId="urn:microsoft.com/office/officeart/2011/layout/TabList"/>
    <dgm:cxn modelId="{D091A0C9-E814-44AC-848F-841B2483CFEE}" type="presParOf" srcId="{503F0510-2CA8-47D2-9CC8-ADFB22CECB28}" destId="{2541AF64-86E8-487D-8C5D-1D1F72DB975A}" srcOrd="6" destOrd="0" presId="urn:microsoft.com/office/officeart/2011/layout/TabList"/>
    <dgm:cxn modelId="{0EC07663-B169-42D7-8CD1-BF2791B78756}" type="presParOf" srcId="{2541AF64-86E8-487D-8C5D-1D1F72DB975A}" destId="{41BA359A-05C7-4BED-AD5F-EC94E9A71056}" srcOrd="0" destOrd="0" presId="urn:microsoft.com/office/officeart/2011/layout/TabList"/>
    <dgm:cxn modelId="{F331D584-33F4-4E54-97E5-774B0F913C65}" type="presParOf" srcId="{2541AF64-86E8-487D-8C5D-1D1F72DB975A}" destId="{B11FE084-9D22-4A96-9460-7C21FCE5887F}" srcOrd="1" destOrd="0" presId="urn:microsoft.com/office/officeart/2011/layout/TabList"/>
    <dgm:cxn modelId="{8BF8AF1F-F813-4A84-924F-D02DC1D2E28C}" type="presParOf" srcId="{2541AF64-86E8-487D-8C5D-1D1F72DB975A}" destId="{C8737D7A-9D93-46F7-A359-3199B78DFDF8}" srcOrd="2" destOrd="0" presId="urn:microsoft.com/office/officeart/2011/layout/TabList"/>
    <dgm:cxn modelId="{93F7F4C6-4DE2-4F49-B12E-94F57795DB5D}" type="presParOf" srcId="{503F0510-2CA8-47D2-9CC8-ADFB22CECB28}" destId="{5A69679A-3546-491E-A632-48D801065BC3}" srcOrd="7" destOrd="0" presId="urn:microsoft.com/office/officeart/2011/layout/TabList"/>
    <dgm:cxn modelId="{5E102E67-1713-4537-B7C5-5201A52D3B10}" type="presParOf" srcId="{503F0510-2CA8-47D2-9CC8-ADFB22CECB28}" destId="{581873D2-26E7-4960-9BEB-F4A4674266BA}" srcOrd="8" destOrd="0" presId="urn:microsoft.com/office/officeart/2011/layout/TabList"/>
    <dgm:cxn modelId="{B95435AE-7C04-4368-A316-BAFE3F5D50E0}" type="presParOf" srcId="{581873D2-26E7-4960-9BEB-F4A4674266BA}" destId="{7309A8C3-EEBD-40CC-BD3A-AFB9D8F8BE54}" srcOrd="0" destOrd="0" presId="urn:microsoft.com/office/officeart/2011/layout/TabList"/>
    <dgm:cxn modelId="{5E54DA4A-A660-4B32-8411-7E482A115150}" type="presParOf" srcId="{581873D2-26E7-4960-9BEB-F4A4674266BA}" destId="{3909F211-62EB-4C32-9F9E-1E8F47430575}" srcOrd="1" destOrd="0" presId="urn:microsoft.com/office/officeart/2011/layout/TabList"/>
    <dgm:cxn modelId="{7DD73D43-337D-46EA-95A0-DEB462C9731D}" type="presParOf" srcId="{581873D2-26E7-4960-9BEB-F4A4674266BA}" destId="{4B7A8C43-3540-46AF-A948-F646305EF737}"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BF7C7D-2024-4563-BC08-914BAC712CF3}" type="doc">
      <dgm:prSet loTypeId="urn:microsoft.com/office/officeart/2005/8/layout/vList2" loCatId="list" qsTypeId="urn:microsoft.com/office/officeart/2005/8/quickstyle/3d2" qsCatId="3D" csTypeId="urn:microsoft.com/office/officeart/2005/8/colors/accent5_4" csCatId="accent5" phldr="1"/>
      <dgm:spPr/>
      <dgm:t>
        <a:bodyPr/>
        <a:lstStyle/>
        <a:p>
          <a:endParaRPr lang="en-GB"/>
        </a:p>
      </dgm:t>
    </dgm:pt>
    <dgm:pt modelId="{35EA9A51-1EE3-49DE-91B3-DE73214DE10F}">
      <dgm:prSet/>
      <dgm:spPr/>
      <dgm:t>
        <a:bodyPr/>
        <a:lstStyle/>
        <a:p>
          <a:r>
            <a:rPr lang="en-GB" dirty="0"/>
            <a:t>Co-production and </a:t>
          </a:r>
          <a:r>
            <a:rPr lang="en-GB" dirty="0">
              <a:hlinkClick xmlns:r="http://schemas.openxmlformats.org/officeDocument/2006/relationships" r:id="rId1"/>
            </a:rPr>
            <a:t>the Care Act 2014</a:t>
          </a:r>
          <a:endParaRPr lang="en-GB" dirty="0"/>
        </a:p>
      </dgm:t>
    </dgm:pt>
    <dgm:pt modelId="{AB0718AF-1F21-4178-BBF7-72B8CDCA39B9}" type="parTrans" cxnId="{B9839543-38B6-45FA-B887-013BDC6627F0}">
      <dgm:prSet/>
      <dgm:spPr/>
      <dgm:t>
        <a:bodyPr/>
        <a:lstStyle/>
        <a:p>
          <a:endParaRPr lang="en-GB"/>
        </a:p>
      </dgm:t>
    </dgm:pt>
    <dgm:pt modelId="{3F718013-9605-476E-8A88-2EFAC1580B71}" type="sibTrans" cxnId="{B9839543-38B6-45FA-B887-013BDC6627F0}">
      <dgm:prSet/>
      <dgm:spPr/>
      <dgm:t>
        <a:bodyPr/>
        <a:lstStyle/>
        <a:p>
          <a:endParaRPr lang="en-GB"/>
        </a:p>
      </dgm:t>
    </dgm:pt>
    <dgm:pt modelId="{B00AE788-8AE0-4A81-9ACE-9662E6468D37}">
      <dgm:prSet/>
      <dgm:spPr/>
      <dgm:t>
        <a:bodyPr/>
        <a:lstStyle/>
        <a:p>
          <a:r>
            <a:rPr lang="en-GB" i="0" dirty="0"/>
            <a:t>Local authorities should, where possible, actively promote participation in providing interventions that are co-produced with individuals, families, friends, carers and the community. ”Co-production” is when an individual influences the support and services received, or when groups of people get together to influence the way that services are designed, commissioned and delivered.</a:t>
          </a:r>
        </a:p>
      </dgm:t>
    </dgm:pt>
    <dgm:pt modelId="{8FF53A13-A105-4749-AD0B-F89E23E3D24A}" type="parTrans" cxnId="{D50EA7F9-82D8-499A-A42F-C448EDCB50FD}">
      <dgm:prSet/>
      <dgm:spPr/>
      <dgm:t>
        <a:bodyPr/>
        <a:lstStyle/>
        <a:p>
          <a:endParaRPr lang="en-GB"/>
        </a:p>
      </dgm:t>
    </dgm:pt>
    <dgm:pt modelId="{6CFBA2B9-4E97-483E-92B2-5180262CDB3C}" type="sibTrans" cxnId="{D50EA7F9-82D8-499A-A42F-C448EDCB50FD}">
      <dgm:prSet/>
      <dgm:spPr/>
      <dgm:t>
        <a:bodyPr/>
        <a:lstStyle/>
        <a:p>
          <a:endParaRPr lang="en-GB"/>
        </a:p>
      </dgm:t>
    </dgm:pt>
    <dgm:pt modelId="{2BEEA0FC-B95C-4AD4-BAA9-DC34A657E317}">
      <dgm:prSet/>
      <dgm:spPr/>
      <dgm:t>
        <a:bodyPr/>
        <a:lstStyle/>
        <a:p>
          <a:r>
            <a:rPr lang="en-GB" dirty="0"/>
            <a:t>A vision for adult social care 2010</a:t>
          </a:r>
        </a:p>
      </dgm:t>
    </dgm:pt>
    <dgm:pt modelId="{B28C6B56-49F0-47C0-97DE-19B90079BE53}" type="parTrans" cxnId="{38899FE2-37F1-4CFF-9293-E4121C40E6FB}">
      <dgm:prSet/>
      <dgm:spPr/>
      <dgm:t>
        <a:bodyPr/>
        <a:lstStyle/>
        <a:p>
          <a:endParaRPr lang="en-GB"/>
        </a:p>
      </dgm:t>
    </dgm:pt>
    <dgm:pt modelId="{156ADD46-A9F9-49D0-AD50-2523F865D3C0}" type="sibTrans" cxnId="{38899FE2-37F1-4CFF-9293-E4121C40E6FB}">
      <dgm:prSet/>
      <dgm:spPr/>
      <dgm:t>
        <a:bodyPr/>
        <a:lstStyle/>
        <a:p>
          <a:endParaRPr lang="en-GB"/>
        </a:p>
      </dgm:t>
    </dgm:pt>
    <dgm:pt modelId="{F55454A4-573A-478E-9050-23D12F50CCD1}">
      <dgm:prSet/>
      <dgm:spPr/>
      <dgm:t>
        <a:bodyPr/>
        <a:lstStyle/>
        <a:p>
          <a:r>
            <a:rPr lang="en-GB" dirty="0"/>
            <a:t>Sets out an approach to social care designed to use the potential of local support networks and build upon the capacity of communities.</a:t>
          </a:r>
        </a:p>
      </dgm:t>
    </dgm:pt>
    <dgm:pt modelId="{652224CA-E664-4D1D-BA5D-DBFF507A946B}" type="parTrans" cxnId="{87D15275-DCBE-4C7E-AED4-6B7F9248D482}">
      <dgm:prSet/>
      <dgm:spPr/>
      <dgm:t>
        <a:bodyPr/>
        <a:lstStyle/>
        <a:p>
          <a:endParaRPr lang="en-GB"/>
        </a:p>
      </dgm:t>
    </dgm:pt>
    <dgm:pt modelId="{9F73297B-A113-4E4A-8594-E2EEC1A2EC18}" type="sibTrans" cxnId="{87D15275-DCBE-4C7E-AED4-6B7F9248D482}">
      <dgm:prSet/>
      <dgm:spPr/>
      <dgm:t>
        <a:bodyPr/>
        <a:lstStyle/>
        <a:p>
          <a:endParaRPr lang="en-GB"/>
        </a:p>
      </dgm:t>
    </dgm:pt>
    <dgm:pt modelId="{B7B7E1DF-4CC6-4B0F-8040-243533CADED4}" type="pres">
      <dgm:prSet presAssocID="{89BF7C7D-2024-4563-BC08-914BAC712CF3}" presName="linear" presStyleCnt="0">
        <dgm:presLayoutVars>
          <dgm:animLvl val="lvl"/>
          <dgm:resizeHandles val="exact"/>
        </dgm:presLayoutVars>
      </dgm:prSet>
      <dgm:spPr/>
    </dgm:pt>
    <dgm:pt modelId="{6DA54EA3-BFAA-4173-B530-EAF0335FFD1A}" type="pres">
      <dgm:prSet presAssocID="{35EA9A51-1EE3-49DE-91B3-DE73214DE10F}" presName="parentText" presStyleLbl="node1" presStyleIdx="0" presStyleCnt="2">
        <dgm:presLayoutVars>
          <dgm:chMax val="0"/>
          <dgm:bulletEnabled val="1"/>
        </dgm:presLayoutVars>
      </dgm:prSet>
      <dgm:spPr/>
    </dgm:pt>
    <dgm:pt modelId="{E0090041-1D70-4FF2-BD7B-F11C948B32DD}" type="pres">
      <dgm:prSet presAssocID="{35EA9A51-1EE3-49DE-91B3-DE73214DE10F}" presName="childText" presStyleLbl="revTx" presStyleIdx="0" presStyleCnt="2">
        <dgm:presLayoutVars>
          <dgm:bulletEnabled val="1"/>
        </dgm:presLayoutVars>
      </dgm:prSet>
      <dgm:spPr/>
    </dgm:pt>
    <dgm:pt modelId="{2357E697-1A5B-4AF0-AF1F-FBC6FB36FC1B}" type="pres">
      <dgm:prSet presAssocID="{2BEEA0FC-B95C-4AD4-BAA9-DC34A657E317}" presName="parentText" presStyleLbl="node1" presStyleIdx="1" presStyleCnt="2">
        <dgm:presLayoutVars>
          <dgm:chMax val="0"/>
          <dgm:bulletEnabled val="1"/>
        </dgm:presLayoutVars>
      </dgm:prSet>
      <dgm:spPr/>
    </dgm:pt>
    <dgm:pt modelId="{B3910637-A33A-4474-8F4E-05F15A311D3B}" type="pres">
      <dgm:prSet presAssocID="{2BEEA0FC-B95C-4AD4-BAA9-DC34A657E317}" presName="childText" presStyleLbl="revTx" presStyleIdx="1" presStyleCnt="2">
        <dgm:presLayoutVars>
          <dgm:bulletEnabled val="1"/>
        </dgm:presLayoutVars>
      </dgm:prSet>
      <dgm:spPr/>
    </dgm:pt>
  </dgm:ptLst>
  <dgm:cxnLst>
    <dgm:cxn modelId="{B9839543-38B6-45FA-B887-013BDC6627F0}" srcId="{89BF7C7D-2024-4563-BC08-914BAC712CF3}" destId="{35EA9A51-1EE3-49DE-91B3-DE73214DE10F}" srcOrd="0" destOrd="0" parTransId="{AB0718AF-1F21-4178-BBF7-72B8CDCA39B9}" sibTransId="{3F718013-9605-476E-8A88-2EFAC1580B71}"/>
    <dgm:cxn modelId="{87D15275-DCBE-4C7E-AED4-6B7F9248D482}" srcId="{2BEEA0FC-B95C-4AD4-BAA9-DC34A657E317}" destId="{F55454A4-573A-478E-9050-23D12F50CCD1}" srcOrd="0" destOrd="0" parTransId="{652224CA-E664-4D1D-BA5D-DBFF507A946B}" sibTransId="{9F73297B-A113-4E4A-8594-E2EEC1A2EC18}"/>
    <dgm:cxn modelId="{F011907D-0513-4093-B147-2E5C73542342}" type="presOf" srcId="{89BF7C7D-2024-4563-BC08-914BAC712CF3}" destId="{B7B7E1DF-4CC6-4B0F-8040-243533CADED4}" srcOrd="0" destOrd="0" presId="urn:microsoft.com/office/officeart/2005/8/layout/vList2"/>
    <dgm:cxn modelId="{BB54BAA7-498F-444D-B990-8C2F8CFCC8B4}" type="presOf" srcId="{B00AE788-8AE0-4A81-9ACE-9662E6468D37}" destId="{E0090041-1D70-4FF2-BD7B-F11C948B32DD}" srcOrd="0" destOrd="0" presId="urn:microsoft.com/office/officeart/2005/8/layout/vList2"/>
    <dgm:cxn modelId="{3DDCAFC5-F0D2-43EE-A649-BCB124986B2B}" type="presOf" srcId="{F55454A4-573A-478E-9050-23D12F50CCD1}" destId="{B3910637-A33A-4474-8F4E-05F15A311D3B}" srcOrd="0" destOrd="0" presId="urn:microsoft.com/office/officeart/2005/8/layout/vList2"/>
    <dgm:cxn modelId="{E803F8D6-2E2E-4FE0-9A9B-B9115EFCA139}" type="presOf" srcId="{35EA9A51-1EE3-49DE-91B3-DE73214DE10F}" destId="{6DA54EA3-BFAA-4173-B530-EAF0335FFD1A}" srcOrd="0" destOrd="0" presId="urn:microsoft.com/office/officeart/2005/8/layout/vList2"/>
    <dgm:cxn modelId="{38899FE2-37F1-4CFF-9293-E4121C40E6FB}" srcId="{89BF7C7D-2024-4563-BC08-914BAC712CF3}" destId="{2BEEA0FC-B95C-4AD4-BAA9-DC34A657E317}" srcOrd="1" destOrd="0" parTransId="{B28C6B56-49F0-47C0-97DE-19B90079BE53}" sibTransId="{156ADD46-A9F9-49D0-AD50-2523F865D3C0}"/>
    <dgm:cxn modelId="{3F25F2F1-07FC-454B-8A5C-E40847C61ECA}" type="presOf" srcId="{2BEEA0FC-B95C-4AD4-BAA9-DC34A657E317}" destId="{2357E697-1A5B-4AF0-AF1F-FBC6FB36FC1B}" srcOrd="0" destOrd="0" presId="urn:microsoft.com/office/officeart/2005/8/layout/vList2"/>
    <dgm:cxn modelId="{D50EA7F9-82D8-499A-A42F-C448EDCB50FD}" srcId="{35EA9A51-1EE3-49DE-91B3-DE73214DE10F}" destId="{B00AE788-8AE0-4A81-9ACE-9662E6468D37}" srcOrd="0" destOrd="0" parTransId="{8FF53A13-A105-4749-AD0B-F89E23E3D24A}" sibTransId="{6CFBA2B9-4E97-483E-92B2-5180262CDB3C}"/>
    <dgm:cxn modelId="{6CEDD91B-6B3E-4FD9-B7BC-236DFC5AAA03}" type="presParOf" srcId="{B7B7E1DF-4CC6-4B0F-8040-243533CADED4}" destId="{6DA54EA3-BFAA-4173-B530-EAF0335FFD1A}" srcOrd="0" destOrd="0" presId="urn:microsoft.com/office/officeart/2005/8/layout/vList2"/>
    <dgm:cxn modelId="{8FEF2EA5-0C59-4476-9DF3-7BC7EDAD6C29}" type="presParOf" srcId="{B7B7E1DF-4CC6-4B0F-8040-243533CADED4}" destId="{E0090041-1D70-4FF2-BD7B-F11C948B32DD}" srcOrd="1" destOrd="0" presId="urn:microsoft.com/office/officeart/2005/8/layout/vList2"/>
    <dgm:cxn modelId="{B7D1CDA7-8529-4541-8BCF-24942684C08D}" type="presParOf" srcId="{B7B7E1DF-4CC6-4B0F-8040-243533CADED4}" destId="{2357E697-1A5B-4AF0-AF1F-FBC6FB36FC1B}" srcOrd="2" destOrd="0" presId="urn:microsoft.com/office/officeart/2005/8/layout/vList2"/>
    <dgm:cxn modelId="{DDEEB100-9BA6-40E5-B9A3-54458F95FF61}" type="presParOf" srcId="{B7B7E1DF-4CC6-4B0F-8040-243533CADED4}" destId="{B3910637-A33A-4474-8F4E-05F15A311D3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F7C7D-2024-4563-BC08-914BAC712CF3}" type="doc">
      <dgm:prSet loTypeId="urn:microsoft.com/office/officeart/2005/8/layout/vList2" loCatId="list" qsTypeId="urn:microsoft.com/office/officeart/2005/8/quickstyle/3d2" qsCatId="3D" csTypeId="urn:microsoft.com/office/officeart/2005/8/colors/accent5_4" csCatId="accent5" phldr="1"/>
      <dgm:spPr/>
      <dgm:t>
        <a:bodyPr/>
        <a:lstStyle/>
        <a:p>
          <a:endParaRPr lang="en-GB"/>
        </a:p>
      </dgm:t>
    </dgm:pt>
    <dgm:pt modelId="{6D148EB7-210B-493D-873D-16F931C8D56E}">
      <dgm:prSet/>
      <dgm:spPr/>
      <dgm:t>
        <a:bodyPr/>
        <a:lstStyle/>
        <a:p>
          <a:r>
            <a:rPr lang="en-GB" dirty="0">
              <a:hlinkClick xmlns:r="http://schemas.openxmlformats.org/officeDocument/2006/relationships" r:id="rId1"/>
            </a:rPr>
            <a:t>The Health and Social Care Act 2012</a:t>
          </a:r>
          <a:endParaRPr lang="en-GB" dirty="0"/>
        </a:p>
      </dgm:t>
    </dgm:pt>
    <dgm:pt modelId="{6A945B5C-60C9-4962-A6D8-A8F7141E0201}" type="parTrans" cxnId="{C0C3561B-1600-47C8-B647-5E327DD1C01E}">
      <dgm:prSet/>
      <dgm:spPr/>
      <dgm:t>
        <a:bodyPr/>
        <a:lstStyle/>
        <a:p>
          <a:endParaRPr lang="en-GB"/>
        </a:p>
      </dgm:t>
    </dgm:pt>
    <dgm:pt modelId="{515C635C-AFB0-4658-8D1A-2F5E89076EA9}" type="sibTrans" cxnId="{C0C3561B-1600-47C8-B647-5E327DD1C01E}">
      <dgm:prSet/>
      <dgm:spPr/>
      <dgm:t>
        <a:bodyPr/>
        <a:lstStyle/>
        <a:p>
          <a:endParaRPr lang="en-GB"/>
        </a:p>
      </dgm:t>
    </dgm:pt>
    <dgm:pt modelId="{0C70EAD6-E7EA-4433-BC9D-41E8AC37CEA5}">
      <dgm:prSet/>
      <dgm:spPr/>
      <dgm:t>
        <a:bodyPr/>
        <a:lstStyle/>
        <a:p>
          <a:r>
            <a:rPr lang="en-GB" dirty="0"/>
            <a:t>Includes a number of requirements that relate to co-production and broader ideas around participation/involvement. </a:t>
          </a:r>
        </a:p>
      </dgm:t>
    </dgm:pt>
    <dgm:pt modelId="{7B1A9A60-36AA-4FCA-8272-18DE614DD3D2}" type="parTrans" cxnId="{40BBB1A0-FC4D-433C-940E-7395C0789245}">
      <dgm:prSet/>
      <dgm:spPr/>
      <dgm:t>
        <a:bodyPr/>
        <a:lstStyle/>
        <a:p>
          <a:endParaRPr lang="en-GB"/>
        </a:p>
      </dgm:t>
    </dgm:pt>
    <dgm:pt modelId="{39AB2BA5-AB7F-476C-9934-1DD118A9C3C3}" type="sibTrans" cxnId="{40BBB1A0-FC4D-433C-940E-7395C0789245}">
      <dgm:prSet/>
      <dgm:spPr/>
      <dgm:t>
        <a:bodyPr/>
        <a:lstStyle/>
        <a:p>
          <a:endParaRPr lang="en-GB"/>
        </a:p>
      </dgm:t>
    </dgm:pt>
    <dgm:pt modelId="{542D1215-A42D-4191-9B8D-65AD41E255F8}">
      <dgm:prSet/>
      <dgm:spPr/>
      <dgm:t>
        <a:bodyPr/>
        <a:lstStyle/>
        <a:p>
          <a:r>
            <a:rPr lang="en-GB" dirty="0"/>
            <a:t>in the commissioning of services</a:t>
          </a:r>
        </a:p>
      </dgm:t>
    </dgm:pt>
    <dgm:pt modelId="{9AC16689-00D1-407D-84EA-3D1389F6D130}" type="parTrans" cxnId="{C17D5BDE-CA04-4033-966B-ABB2BC96023D}">
      <dgm:prSet/>
      <dgm:spPr/>
      <dgm:t>
        <a:bodyPr/>
        <a:lstStyle/>
        <a:p>
          <a:endParaRPr lang="en-GB"/>
        </a:p>
      </dgm:t>
    </dgm:pt>
    <dgm:pt modelId="{5981B34A-2544-49F6-85E8-61BEBB5054F0}" type="sibTrans" cxnId="{C17D5BDE-CA04-4033-966B-ABB2BC96023D}">
      <dgm:prSet/>
      <dgm:spPr/>
      <dgm:t>
        <a:bodyPr/>
        <a:lstStyle/>
        <a:p>
          <a:endParaRPr lang="en-GB"/>
        </a:p>
      </dgm:t>
    </dgm:pt>
    <dgm:pt modelId="{E0C4D05E-9398-413D-9FF1-8E8DD5E4EBAB}">
      <dgm:prSet/>
      <dgm:spPr/>
      <dgm:t>
        <a:bodyPr/>
        <a:lstStyle/>
        <a:p>
          <a:r>
            <a:rPr lang="en-GB" dirty="0"/>
            <a:t>through health and wellbeing boards </a:t>
          </a:r>
        </a:p>
      </dgm:t>
    </dgm:pt>
    <dgm:pt modelId="{431F54E3-2283-4B25-B13C-EC3D32F9E83B}" type="parTrans" cxnId="{9413F195-38F1-408F-84DA-0037D6C4FA2A}">
      <dgm:prSet/>
      <dgm:spPr/>
      <dgm:t>
        <a:bodyPr/>
        <a:lstStyle/>
        <a:p>
          <a:endParaRPr lang="en-GB"/>
        </a:p>
      </dgm:t>
    </dgm:pt>
    <dgm:pt modelId="{9CA08040-1D02-49B4-8650-142F3401C3B9}" type="sibTrans" cxnId="{9413F195-38F1-408F-84DA-0037D6C4FA2A}">
      <dgm:prSet/>
      <dgm:spPr/>
      <dgm:t>
        <a:bodyPr/>
        <a:lstStyle/>
        <a:p>
          <a:endParaRPr lang="en-GB"/>
        </a:p>
      </dgm:t>
    </dgm:pt>
    <dgm:pt modelId="{5CD51F5F-5908-40FE-B4E7-63574B1BEDB8}">
      <dgm:prSet/>
      <dgm:spPr/>
      <dgm:t>
        <a:bodyPr/>
        <a:lstStyle/>
        <a:p>
          <a:r>
            <a:rPr lang="en-GB" dirty="0"/>
            <a:t>through Health Watch with local and national organisations to give citizens a greater say in the NHS.</a:t>
          </a:r>
        </a:p>
      </dgm:t>
    </dgm:pt>
    <dgm:pt modelId="{EAC350A1-4986-4EF7-BBC7-8983982D80ED}" type="parTrans" cxnId="{85BA27EB-894C-40BB-8151-927BE55A7C6B}">
      <dgm:prSet/>
      <dgm:spPr/>
      <dgm:t>
        <a:bodyPr/>
        <a:lstStyle/>
        <a:p>
          <a:endParaRPr lang="en-GB"/>
        </a:p>
      </dgm:t>
    </dgm:pt>
    <dgm:pt modelId="{65261E63-2029-4C4E-B440-5AD612944196}" type="sibTrans" cxnId="{85BA27EB-894C-40BB-8151-927BE55A7C6B}">
      <dgm:prSet/>
      <dgm:spPr/>
      <dgm:t>
        <a:bodyPr/>
        <a:lstStyle/>
        <a:p>
          <a:endParaRPr lang="en-GB"/>
        </a:p>
      </dgm:t>
    </dgm:pt>
    <dgm:pt modelId="{D7C7F910-FE96-47E7-8978-73B9B620AA82}">
      <dgm:prSet/>
      <dgm:spPr/>
      <dgm:t>
        <a:bodyPr/>
        <a:lstStyle/>
        <a:p>
          <a:r>
            <a:rPr lang="en-GB"/>
            <a:t>Think Local Act Personal partnership</a:t>
          </a:r>
          <a:endParaRPr lang="en-GB" dirty="0"/>
        </a:p>
      </dgm:t>
    </dgm:pt>
    <dgm:pt modelId="{D1A8AC18-8E75-465E-8166-D2F16F78250C}" type="parTrans" cxnId="{A86111D8-19BC-41F9-B13C-CBCE6039171F}">
      <dgm:prSet/>
      <dgm:spPr/>
      <dgm:t>
        <a:bodyPr/>
        <a:lstStyle/>
        <a:p>
          <a:endParaRPr lang="en-GB"/>
        </a:p>
      </dgm:t>
    </dgm:pt>
    <dgm:pt modelId="{06DAC60A-77CE-49A6-8F44-2B46EE60F12C}" type="sibTrans" cxnId="{A86111D8-19BC-41F9-B13C-CBCE6039171F}">
      <dgm:prSet/>
      <dgm:spPr/>
      <dgm:t>
        <a:bodyPr/>
        <a:lstStyle/>
        <a:p>
          <a:endParaRPr lang="en-GB"/>
        </a:p>
      </dgm:t>
    </dgm:pt>
    <dgm:pt modelId="{0A14CF5E-6876-47F2-88BE-A5DB2BB24E70}">
      <dgm:prSet/>
      <dgm:spPr/>
      <dgm:t>
        <a:bodyPr/>
        <a:lstStyle/>
        <a:p>
          <a:r>
            <a:rPr lang="en-GB" dirty="0"/>
            <a:t>Co-production in the form of new, collaborative ways of working and new partnerships is a key aspect of personalisation.</a:t>
          </a:r>
        </a:p>
      </dgm:t>
    </dgm:pt>
    <dgm:pt modelId="{D0BFA133-E3DB-4D5B-90AD-AD4BDC46AE17}" type="parTrans" cxnId="{7E38E668-7DA5-4C9A-BD21-AA05E26F14E9}">
      <dgm:prSet/>
      <dgm:spPr/>
      <dgm:t>
        <a:bodyPr/>
        <a:lstStyle/>
        <a:p>
          <a:endParaRPr lang="en-GB"/>
        </a:p>
      </dgm:t>
    </dgm:pt>
    <dgm:pt modelId="{BEDEF3F8-D789-42D5-90ED-18F98D1E1FAD}" type="sibTrans" cxnId="{7E38E668-7DA5-4C9A-BD21-AA05E26F14E9}">
      <dgm:prSet/>
      <dgm:spPr/>
      <dgm:t>
        <a:bodyPr/>
        <a:lstStyle/>
        <a:p>
          <a:endParaRPr lang="en-GB"/>
        </a:p>
      </dgm:t>
    </dgm:pt>
    <dgm:pt modelId="{7A4B883E-BE20-4F6D-A61D-E9FD37F6E978}">
      <dgm:prSet/>
      <dgm:spPr/>
      <dgm:t>
        <a:bodyPr/>
        <a:lstStyle/>
        <a:p>
          <a:r>
            <a:rPr lang="en-GB" dirty="0"/>
            <a:t>Framework for Action </a:t>
          </a:r>
        </a:p>
      </dgm:t>
    </dgm:pt>
    <dgm:pt modelId="{BACB966E-2AD4-4D6A-AA9A-1443B37091DF}" type="parTrans" cxnId="{0A169F88-4E26-4DC9-886C-96B49BD28E2B}">
      <dgm:prSet/>
      <dgm:spPr/>
      <dgm:t>
        <a:bodyPr/>
        <a:lstStyle/>
        <a:p>
          <a:endParaRPr lang="en-GB"/>
        </a:p>
      </dgm:t>
    </dgm:pt>
    <dgm:pt modelId="{42594E52-AFEC-4131-BD50-D39B4C8E27DD}" type="sibTrans" cxnId="{0A169F88-4E26-4DC9-886C-96B49BD28E2B}">
      <dgm:prSet/>
      <dgm:spPr/>
      <dgm:t>
        <a:bodyPr/>
        <a:lstStyle/>
        <a:p>
          <a:endParaRPr lang="en-GB"/>
        </a:p>
      </dgm:t>
    </dgm:pt>
    <dgm:pt modelId="{FB95BCA8-98CF-4B0C-87D8-323426CB12B4}">
      <dgm:prSet/>
      <dgm:spPr/>
      <dgm:t>
        <a:bodyPr/>
        <a:lstStyle/>
        <a:p>
          <a:r>
            <a:rPr lang="en-GB" dirty="0"/>
            <a:t>It sets out requirements for engagement:</a:t>
          </a:r>
        </a:p>
      </dgm:t>
    </dgm:pt>
    <dgm:pt modelId="{4E7961F9-9B6E-4CF5-8C6B-540E142310A7}" type="parTrans" cxnId="{91F460C4-B84A-4513-A2F2-E8B4EEAA2CF2}">
      <dgm:prSet/>
      <dgm:spPr/>
      <dgm:t>
        <a:bodyPr/>
        <a:lstStyle/>
        <a:p>
          <a:endParaRPr lang="en-GB"/>
        </a:p>
      </dgm:t>
    </dgm:pt>
    <dgm:pt modelId="{01F187C5-3FBA-4FB0-92D6-2EDCE2B451D7}" type="sibTrans" cxnId="{91F460C4-B84A-4513-A2F2-E8B4EEAA2CF2}">
      <dgm:prSet/>
      <dgm:spPr/>
      <dgm:t>
        <a:bodyPr/>
        <a:lstStyle/>
        <a:p>
          <a:endParaRPr lang="en-GB"/>
        </a:p>
      </dgm:t>
    </dgm:pt>
    <dgm:pt modelId="{B7B7E1DF-4CC6-4B0F-8040-243533CADED4}" type="pres">
      <dgm:prSet presAssocID="{89BF7C7D-2024-4563-BC08-914BAC712CF3}" presName="linear" presStyleCnt="0">
        <dgm:presLayoutVars>
          <dgm:animLvl val="lvl"/>
          <dgm:resizeHandles val="exact"/>
        </dgm:presLayoutVars>
      </dgm:prSet>
      <dgm:spPr/>
    </dgm:pt>
    <dgm:pt modelId="{E9654294-7F56-41D4-84D3-D803290E814F}" type="pres">
      <dgm:prSet presAssocID="{6D148EB7-210B-493D-873D-16F931C8D56E}" presName="parentText" presStyleLbl="node1" presStyleIdx="0" presStyleCnt="2">
        <dgm:presLayoutVars>
          <dgm:chMax val="0"/>
          <dgm:bulletEnabled val="1"/>
        </dgm:presLayoutVars>
      </dgm:prSet>
      <dgm:spPr/>
    </dgm:pt>
    <dgm:pt modelId="{30DA0E07-FCCF-4EF8-9135-F8CFBBDE7FA5}" type="pres">
      <dgm:prSet presAssocID="{6D148EB7-210B-493D-873D-16F931C8D56E}" presName="childText" presStyleLbl="revTx" presStyleIdx="0" presStyleCnt="2">
        <dgm:presLayoutVars>
          <dgm:bulletEnabled val="1"/>
        </dgm:presLayoutVars>
      </dgm:prSet>
      <dgm:spPr/>
    </dgm:pt>
    <dgm:pt modelId="{9F358C04-18E4-46BD-BE8B-17960CB24817}" type="pres">
      <dgm:prSet presAssocID="{D7C7F910-FE96-47E7-8978-73B9B620AA82}" presName="parentText" presStyleLbl="node1" presStyleIdx="1" presStyleCnt="2">
        <dgm:presLayoutVars>
          <dgm:chMax val="0"/>
          <dgm:bulletEnabled val="1"/>
        </dgm:presLayoutVars>
      </dgm:prSet>
      <dgm:spPr/>
    </dgm:pt>
    <dgm:pt modelId="{CAC5AEFF-CE46-4326-BA17-13D6AE79DED2}" type="pres">
      <dgm:prSet presAssocID="{D7C7F910-FE96-47E7-8978-73B9B620AA82}" presName="childText" presStyleLbl="revTx" presStyleIdx="1" presStyleCnt="2">
        <dgm:presLayoutVars>
          <dgm:bulletEnabled val="1"/>
        </dgm:presLayoutVars>
      </dgm:prSet>
      <dgm:spPr/>
    </dgm:pt>
  </dgm:ptLst>
  <dgm:cxnLst>
    <dgm:cxn modelId="{1E565D0C-A7F5-4FA7-9D32-9610D2174173}" type="presOf" srcId="{E0C4D05E-9398-413D-9FF1-8E8DD5E4EBAB}" destId="{30DA0E07-FCCF-4EF8-9135-F8CFBBDE7FA5}" srcOrd="0" destOrd="3" presId="urn:microsoft.com/office/officeart/2005/8/layout/vList2"/>
    <dgm:cxn modelId="{C0C3561B-1600-47C8-B647-5E327DD1C01E}" srcId="{89BF7C7D-2024-4563-BC08-914BAC712CF3}" destId="{6D148EB7-210B-493D-873D-16F931C8D56E}" srcOrd="0" destOrd="0" parTransId="{6A945B5C-60C9-4962-A6D8-A8F7141E0201}" sibTransId="{515C635C-AFB0-4658-8D1A-2F5E89076EA9}"/>
    <dgm:cxn modelId="{302AA831-F533-430F-94DA-B142CD3C5FFA}" type="presOf" srcId="{6D148EB7-210B-493D-873D-16F931C8D56E}" destId="{E9654294-7F56-41D4-84D3-D803290E814F}" srcOrd="0" destOrd="0" presId="urn:microsoft.com/office/officeart/2005/8/layout/vList2"/>
    <dgm:cxn modelId="{7E38E668-7DA5-4C9A-BD21-AA05E26F14E9}" srcId="{D7C7F910-FE96-47E7-8978-73B9B620AA82}" destId="{0A14CF5E-6876-47F2-88BE-A5DB2BB24E70}" srcOrd="0" destOrd="0" parTransId="{D0BFA133-E3DB-4D5B-90AD-AD4BDC46AE17}" sibTransId="{BEDEF3F8-D789-42D5-90ED-18F98D1E1FAD}"/>
    <dgm:cxn modelId="{25F1396F-B3E6-4E03-B606-1961FA2131B5}" type="presOf" srcId="{D7C7F910-FE96-47E7-8978-73B9B620AA82}" destId="{9F358C04-18E4-46BD-BE8B-17960CB24817}" srcOrd="0" destOrd="0" presId="urn:microsoft.com/office/officeart/2005/8/layout/vList2"/>
    <dgm:cxn modelId="{F011907D-0513-4093-B147-2E5C73542342}" type="presOf" srcId="{89BF7C7D-2024-4563-BC08-914BAC712CF3}" destId="{B7B7E1DF-4CC6-4B0F-8040-243533CADED4}" srcOrd="0" destOrd="0" presId="urn:microsoft.com/office/officeart/2005/8/layout/vList2"/>
    <dgm:cxn modelId="{0A169F88-4E26-4DC9-886C-96B49BD28E2B}" srcId="{D7C7F910-FE96-47E7-8978-73B9B620AA82}" destId="{7A4B883E-BE20-4F6D-A61D-E9FD37F6E978}" srcOrd="1" destOrd="0" parTransId="{BACB966E-2AD4-4D6A-AA9A-1443B37091DF}" sibTransId="{42594E52-AFEC-4131-BD50-D39B4C8E27DD}"/>
    <dgm:cxn modelId="{F4C73189-0F75-4D54-ABCC-610117F2E7D8}" type="presOf" srcId="{7A4B883E-BE20-4F6D-A61D-E9FD37F6E978}" destId="{CAC5AEFF-CE46-4326-BA17-13D6AE79DED2}" srcOrd="0" destOrd="1" presId="urn:microsoft.com/office/officeart/2005/8/layout/vList2"/>
    <dgm:cxn modelId="{9413F195-38F1-408F-84DA-0037D6C4FA2A}" srcId="{FB95BCA8-98CF-4B0C-87D8-323426CB12B4}" destId="{E0C4D05E-9398-413D-9FF1-8E8DD5E4EBAB}" srcOrd="1" destOrd="0" parTransId="{431F54E3-2283-4B25-B13C-EC3D32F9E83B}" sibTransId="{9CA08040-1D02-49B4-8650-142F3401C3B9}"/>
    <dgm:cxn modelId="{40BBB1A0-FC4D-433C-940E-7395C0789245}" srcId="{6D148EB7-210B-493D-873D-16F931C8D56E}" destId="{0C70EAD6-E7EA-4433-BC9D-41E8AC37CEA5}" srcOrd="0" destOrd="0" parTransId="{7B1A9A60-36AA-4FCA-8272-18DE614DD3D2}" sibTransId="{39AB2BA5-AB7F-476C-9934-1DD118A9C3C3}"/>
    <dgm:cxn modelId="{2173B1A3-E4F2-4893-955D-987A380EDA4A}" type="presOf" srcId="{542D1215-A42D-4191-9B8D-65AD41E255F8}" destId="{30DA0E07-FCCF-4EF8-9135-F8CFBBDE7FA5}" srcOrd="0" destOrd="2" presId="urn:microsoft.com/office/officeart/2005/8/layout/vList2"/>
    <dgm:cxn modelId="{1651C4B1-4262-48AF-A963-78AFF763BFDF}" type="presOf" srcId="{0C70EAD6-E7EA-4433-BC9D-41E8AC37CEA5}" destId="{30DA0E07-FCCF-4EF8-9135-F8CFBBDE7FA5}" srcOrd="0" destOrd="0" presId="urn:microsoft.com/office/officeart/2005/8/layout/vList2"/>
    <dgm:cxn modelId="{91F460C4-B84A-4513-A2F2-E8B4EEAA2CF2}" srcId="{6D148EB7-210B-493D-873D-16F931C8D56E}" destId="{FB95BCA8-98CF-4B0C-87D8-323426CB12B4}" srcOrd="1" destOrd="0" parTransId="{4E7961F9-9B6E-4CF5-8C6B-540E142310A7}" sibTransId="{01F187C5-3FBA-4FB0-92D6-2EDCE2B451D7}"/>
    <dgm:cxn modelId="{DC41B8C6-4371-4852-91FC-611DCDED0463}" type="presOf" srcId="{FB95BCA8-98CF-4B0C-87D8-323426CB12B4}" destId="{30DA0E07-FCCF-4EF8-9135-F8CFBBDE7FA5}" srcOrd="0" destOrd="1" presId="urn:microsoft.com/office/officeart/2005/8/layout/vList2"/>
    <dgm:cxn modelId="{5828A7CE-8621-4B3A-A40D-CCCF5C8E3419}" type="presOf" srcId="{0A14CF5E-6876-47F2-88BE-A5DB2BB24E70}" destId="{CAC5AEFF-CE46-4326-BA17-13D6AE79DED2}" srcOrd="0" destOrd="0" presId="urn:microsoft.com/office/officeart/2005/8/layout/vList2"/>
    <dgm:cxn modelId="{A86111D8-19BC-41F9-B13C-CBCE6039171F}" srcId="{89BF7C7D-2024-4563-BC08-914BAC712CF3}" destId="{D7C7F910-FE96-47E7-8978-73B9B620AA82}" srcOrd="1" destOrd="0" parTransId="{D1A8AC18-8E75-465E-8166-D2F16F78250C}" sibTransId="{06DAC60A-77CE-49A6-8F44-2B46EE60F12C}"/>
    <dgm:cxn modelId="{C17D5BDE-CA04-4033-966B-ABB2BC96023D}" srcId="{FB95BCA8-98CF-4B0C-87D8-323426CB12B4}" destId="{542D1215-A42D-4191-9B8D-65AD41E255F8}" srcOrd="0" destOrd="0" parTransId="{9AC16689-00D1-407D-84EA-3D1389F6D130}" sibTransId="{5981B34A-2544-49F6-85E8-61BEBB5054F0}"/>
    <dgm:cxn modelId="{85BA27EB-894C-40BB-8151-927BE55A7C6B}" srcId="{FB95BCA8-98CF-4B0C-87D8-323426CB12B4}" destId="{5CD51F5F-5908-40FE-B4E7-63574B1BEDB8}" srcOrd="2" destOrd="0" parTransId="{EAC350A1-4986-4EF7-BBC7-8983982D80ED}" sibTransId="{65261E63-2029-4C4E-B440-5AD612944196}"/>
    <dgm:cxn modelId="{48DC05EF-EAE0-42DD-BA9D-1EA6A86996DA}" type="presOf" srcId="{5CD51F5F-5908-40FE-B4E7-63574B1BEDB8}" destId="{30DA0E07-FCCF-4EF8-9135-F8CFBBDE7FA5}" srcOrd="0" destOrd="4" presId="urn:microsoft.com/office/officeart/2005/8/layout/vList2"/>
    <dgm:cxn modelId="{F8B8335C-A9D5-4F42-A91C-C1CAEB8BE5F7}" type="presParOf" srcId="{B7B7E1DF-4CC6-4B0F-8040-243533CADED4}" destId="{E9654294-7F56-41D4-84D3-D803290E814F}" srcOrd="0" destOrd="0" presId="urn:microsoft.com/office/officeart/2005/8/layout/vList2"/>
    <dgm:cxn modelId="{4759C614-6F88-4B63-A8EF-38B239E2A44C}" type="presParOf" srcId="{B7B7E1DF-4CC6-4B0F-8040-243533CADED4}" destId="{30DA0E07-FCCF-4EF8-9135-F8CFBBDE7FA5}" srcOrd="1" destOrd="0" presId="urn:microsoft.com/office/officeart/2005/8/layout/vList2"/>
    <dgm:cxn modelId="{B65928AD-93AF-452F-8988-74DAE91DF9ED}" type="presParOf" srcId="{B7B7E1DF-4CC6-4B0F-8040-243533CADED4}" destId="{9F358C04-18E4-46BD-BE8B-17960CB24817}" srcOrd="2" destOrd="0" presId="urn:microsoft.com/office/officeart/2005/8/layout/vList2"/>
    <dgm:cxn modelId="{3FF7B7E0-19C4-427B-A6CA-6487B1F5F1E9}" type="presParOf" srcId="{B7B7E1DF-4CC6-4B0F-8040-243533CADED4}" destId="{CAC5AEFF-CE46-4326-BA17-13D6AE79DED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6C402-5AA2-4232-A4F7-50512AE42A73}">
      <dsp:nvSpPr>
        <dsp:cNvPr id="0" name=""/>
        <dsp:cNvSpPr/>
      </dsp:nvSpPr>
      <dsp:spPr>
        <a:xfrm>
          <a:off x="5546645" y="15"/>
          <a:ext cx="1582483" cy="2027467"/>
        </a:xfrm>
        <a:prstGeom prst="roundRect">
          <a:avLst>
            <a:gd name="adj" fmla="val 10000"/>
          </a:avLst>
        </a:prstGeom>
        <a:gradFill rotWithShape="0">
          <a:gsLst>
            <a:gs pos="0">
              <a:schemeClr val="accent6">
                <a:shade val="60000"/>
                <a:hueOff val="0"/>
                <a:satOff val="0"/>
                <a:lumOff val="0"/>
                <a:alphaOff val="0"/>
                <a:satMod val="103000"/>
                <a:lumMod val="102000"/>
                <a:tint val="94000"/>
              </a:schemeClr>
            </a:gs>
            <a:gs pos="50000">
              <a:schemeClr val="accent6">
                <a:shade val="60000"/>
                <a:hueOff val="0"/>
                <a:satOff val="0"/>
                <a:lumOff val="0"/>
                <a:alphaOff val="0"/>
                <a:satMod val="110000"/>
                <a:lumMod val="100000"/>
                <a:shade val="100000"/>
              </a:schemeClr>
            </a:gs>
            <a:gs pos="100000">
              <a:schemeClr val="accent6">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Power </a:t>
          </a:r>
        </a:p>
      </dsp:txBody>
      <dsp:txXfrm>
        <a:off x="5592994" y="46364"/>
        <a:ext cx="1489785" cy="1934769"/>
      </dsp:txXfrm>
    </dsp:sp>
    <dsp:sp modelId="{475EFF8B-EEEF-439B-9189-144F2AF08BE4}">
      <dsp:nvSpPr>
        <dsp:cNvPr id="0" name=""/>
        <dsp:cNvSpPr/>
      </dsp:nvSpPr>
      <dsp:spPr>
        <a:xfrm>
          <a:off x="5546645" y="2218174"/>
          <a:ext cx="1582483" cy="2027467"/>
        </a:xfrm>
        <a:prstGeom prst="roundRect">
          <a:avLst>
            <a:gd name="adj" fmla="val 10000"/>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To listen</a:t>
          </a:r>
        </a:p>
      </dsp:txBody>
      <dsp:txXfrm>
        <a:off x="5592994" y="2264523"/>
        <a:ext cx="1489785" cy="1934769"/>
      </dsp:txXfrm>
    </dsp:sp>
    <dsp:sp modelId="{E7E8BEE7-A954-4B9B-A673-00DABD126C5D}">
      <dsp:nvSpPr>
        <dsp:cNvPr id="0" name=""/>
        <dsp:cNvSpPr/>
      </dsp:nvSpPr>
      <dsp:spPr>
        <a:xfrm>
          <a:off x="3698304" y="15"/>
          <a:ext cx="1582483" cy="2027467"/>
        </a:xfrm>
        <a:prstGeom prst="roundRect">
          <a:avLst>
            <a:gd name="adj" fmla="val 10000"/>
          </a:avLst>
        </a:prstGeom>
        <a:gradFill rotWithShape="0">
          <a:gsLst>
            <a:gs pos="0">
              <a:schemeClr val="accent6">
                <a:shade val="60000"/>
                <a:hueOff val="0"/>
                <a:satOff val="0"/>
                <a:lumOff val="0"/>
                <a:alphaOff val="0"/>
                <a:satMod val="103000"/>
                <a:lumMod val="102000"/>
                <a:tint val="94000"/>
              </a:schemeClr>
            </a:gs>
            <a:gs pos="50000">
              <a:schemeClr val="accent6">
                <a:shade val="60000"/>
                <a:hueOff val="0"/>
                <a:satOff val="0"/>
                <a:lumOff val="0"/>
                <a:alphaOff val="0"/>
                <a:satMod val="110000"/>
                <a:lumMod val="100000"/>
                <a:shade val="100000"/>
              </a:schemeClr>
            </a:gs>
            <a:gs pos="100000">
              <a:schemeClr val="accent6">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Enable</a:t>
          </a:r>
          <a:endParaRPr lang="en-GB" sz="2800" kern="1200" dirty="0"/>
        </a:p>
      </dsp:txBody>
      <dsp:txXfrm>
        <a:off x="3744653" y="46364"/>
        <a:ext cx="1489785" cy="1934769"/>
      </dsp:txXfrm>
    </dsp:sp>
    <dsp:sp modelId="{C20CD8E7-43C2-4E7F-AE32-56AEA4F19213}">
      <dsp:nvSpPr>
        <dsp:cNvPr id="0" name=""/>
        <dsp:cNvSpPr/>
      </dsp:nvSpPr>
      <dsp:spPr>
        <a:xfrm>
          <a:off x="3698304" y="2218174"/>
          <a:ext cx="1582483" cy="2027467"/>
        </a:xfrm>
        <a:prstGeom prst="roundRect">
          <a:avLst>
            <a:gd name="adj" fmla="val 10000"/>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Partner</a:t>
          </a:r>
        </a:p>
      </dsp:txBody>
      <dsp:txXfrm>
        <a:off x="3744653" y="2264523"/>
        <a:ext cx="1489785" cy="1934769"/>
      </dsp:txXfrm>
    </dsp:sp>
    <dsp:sp modelId="{D2B0190C-FAB5-4292-AD08-AEAA9C3A54D5}">
      <dsp:nvSpPr>
        <dsp:cNvPr id="0" name=""/>
        <dsp:cNvSpPr/>
      </dsp:nvSpPr>
      <dsp:spPr>
        <a:xfrm>
          <a:off x="1849963" y="15"/>
          <a:ext cx="1582483" cy="2027467"/>
        </a:xfrm>
        <a:prstGeom prst="roundRect">
          <a:avLst>
            <a:gd name="adj" fmla="val 10000"/>
          </a:avLst>
        </a:prstGeom>
        <a:gradFill rotWithShape="0">
          <a:gsLst>
            <a:gs pos="0">
              <a:schemeClr val="accent6">
                <a:shade val="60000"/>
                <a:hueOff val="0"/>
                <a:satOff val="0"/>
                <a:lumOff val="0"/>
                <a:alphaOff val="0"/>
                <a:satMod val="103000"/>
                <a:lumMod val="102000"/>
                <a:tint val="94000"/>
              </a:schemeClr>
            </a:gs>
            <a:gs pos="50000">
              <a:schemeClr val="accent6">
                <a:shade val="60000"/>
                <a:hueOff val="0"/>
                <a:satOff val="0"/>
                <a:lumOff val="0"/>
                <a:alphaOff val="0"/>
                <a:satMod val="110000"/>
                <a:lumMod val="100000"/>
                <a:shade val="100000"/>
              </a:schemeClr>
            </a:gs>
            <a:gs pos="100000">
              <a:schemeClr val="accent6">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Include </a:t>
          </a:r>
          <a:endParaRPr lang="en-GB" sz="2800" kern="1200" dirty="0"/>
        </a:p>
      </dsp:txBody>
      <dsp:txXfrm>
        <a:off x="1896312" y="46364"/>
        <a:ext cx="1489785" cy="1934769"/>
      </dsp:txXfrm>
    </dsp:sp>
    <dsp:sp modelId="{E8DA7870-05E1-4BF6-802F-33FB39C6AE52}">
      <dsp:nvSpPr>
        <dsp:cNvPr id="0" name=""/>
        <dsp:cNvSpPr/>
      </dsp:nvSpPr>
      <dsp:spPr>
        <a:xfrm>
          <a:off x="1849963" y="2218174"/>
          <a:ext cx="1582483" cy="2027467"/>
        </a:xfrm>
        <a:prstGeom prst="roundRect">
          <a:avLst>
            <a:gd name="adj" fmla="val 10000"/>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Experts by experience</a:t>
          </a:r>
        </a:p>
      </dsp:txBody>
      <dsp:txXfrm>
        <a:off x="1896312" y="2264523"/>
        <a:ext cx="1489785" cy="1934769"/>
      </dsp:txXfrm>
    </dsp:sp>
    <dsp:sp modelId="{C7F0B8B7-B902-4EFA-8C21-402E3FFDBF3F}">
      <dsp:nvSpPr>
        <dsp:cNvPr id="0" name=""/>
        <dsp:cNvSpPr/>
      </dsp:nvSpPr>
      <dsp:spPr>
        <a:xfrm>
          <a:off x="1622" y="15"/>
          <a:ext cx="1582483" cy="2027467"/>
        </a:xfrm>
        <a:prstGeom prst="roundRect">
          <a:avLst>
            <a:gd name="adj" fmla="val 10000"/>
          </a:avLst>
        </a:prstGeom>
        <a:gradFill rotWithShape="0">
          <a:gsLst>
            <a:gs pos="0">
              <a:schemeClr val="accent6">
                <a:shade val="60000"/>
                <a:hueOff val="0"/>
                <a:satOff val="0"/>
                <a:lumOff val="0"/>
                <a:alphaOff val="0"/>
                <a:satMod val="103000"/>
                <a:lumMod val="102000"/>
                <a:tint val="94000"/>
              </a:schemeClr>
            </a:gs>
            <a:gs pos="50000">
              <a:schemeClr val="accent6">
                <a:shade val="60000"/>
                <a:hueOff val="0"/>
                <a:satOff val="0"/>
                <a:lumOff val="0"/>
                <a:alphaOff val="0"/>
                <a:satMod val="110000"/>
                <a:lumMod val="100000"/>
                <a:shade val="100000"/>
              </a:schemeClr>
            </a:gs>
            <a:gs pos="100000">
              <a:schemeClr val="accent6">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Partners </a:t>
          </a:r>
          <a:endParaRPr lang="en-GB" sz="2800" kern="1200" dirty="0"/>
        </a:p>
      </dsp:txBody>
      <dsp:txXfrm>
        <a:off x="47971" y="46364"/>
        <a:ext cx="1489785" cy="1934769"/>
      </dsp:txXfrm>
    </dsp:sp>
    <dsp:sp modelId="{932CED9F-69D8-458F-BAF6-087742EA0C1C}">
      <dsp:nvSpPr>
        <dsp:cNvPr id="0" name=""/>
        <dsp:cNvSpPr/>
      </dsp:nvSpPr>
      <dsp:spPr>
        <a:xfrm>
          <a:off x="1622" y="2218174"/>
          <a:ext cx="1582483" cy="2027467"/>
        </a:xfrm>
        <a:prstGeom prst="roundRect">
          <a:avLst>
            <a:gd name="adj" fmla="val 10000"/>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Co design </a:t>
          </a:r>
        </a:p>
      </dsp:txBody>
      <dsp:txXfrm>
        <a:off x="47971" y="2264523"/>
        <a:ext cx="1489785" cy="1934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77304-6F9A-4FAF-AB84-40A3AE3F7F5B}">
      <dsp:nvSpPr>
        <dsp:cNvPr id="0" name=""/>
        <dsp:cNvSpPr/>
      </dsp:nvSpPr>
      <dsp:spPr>
        <a:xfrm>
          <a:off x="3158219" y="1957922"/>
          <a:ext cx="3898632" cy="2247504"/>
        </a:xfrm>
        <a:prstGeom prst="ellipse">
          <a:avLst/>
        </a:prstGeom>
        <a:solidFill>
          <a:schemeClr val="accent4">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t>Co-production</a:t>
          </a:r>
        </a:p>
      </dsp:txBody>
      <dsp:txXfrm>
        <a:off x="3729160" y="2287061"/>
        <a:ext cx="2756750" cy="1589226"/>
      </dsp:txXfrm>
    </dsp:sp>
    <dsp:sp modelId="{2633D667-B0C5-49FF-8F04-053F8AB01C2B}">
      <dsp:nvSpPr>
        <dsp:cNvPr id="0" name=""/>
        <dsp:cNvSpPr/>
      </dsp:nvSpPr>
      <dsp:spPr>
        <a:xfrm>
          <a:off x="3267939" y="347572"/>
          <a:ext cx="3397673" cy="1757565"/>
        </a:xfrm>
        <a:prstGeom prst="ellipse">
          <a:avLst/>
        </a:prstGeom>
        <a:solidFill>
          <a:schemeClr val="accent4">
            <a:shade val="80000"/>
            <a:alpha val="50000"/>
            <a:hueOff val="-2"/>
            <a:satOff val="3255"/>
            <a:lumOff val="935"/>
            <a:alphaOff val="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define people who use services as assets with skills</a:t>
          </a:r>
        </a:p>
      </dsp:txBody>
      <dsp:txXfrm>
        <a:off x="3765517" y="604961"/>
        <a:ext cx="2402517" cy="1242787"/>
      </dsp:txXfrm>
    </dsp:sp>
    <dsp:sp modelId="{13883568-4DAB-4A6B-9FAA-0CD6FA48BD79}">
      <dsp:nvSpPr>
        <dsp:cNvPr id="0" name=""/>
        <dsp:cNvSpPr/>
      </dsp:nvSpPr>
      <dsp:spPr>
        <a:xfrm>
          <a:off x="5913645" y="955847"/>
          <a:ext cx="3632097" cy="2021253"/>
        </a:xfrm>
        <a:prstGeom prst="ellipse">
          <a:avLst/>
        </a:prstGeom>
        <a:solidFill>
          <a:schemeClr val="accent4">
            <a:shade val="80000"/>
            <a:alpha val="50000"/>
            <a:hueOff val="-5"/>
            <a:satOff val="6510"/>
            <a:lumOff val="1869"/>
            <a:alphaOff val="1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break down the barriers between people who use services and professionals </a:t>
          </a:r>
          <a:endParaRPr lang="en-GB" sz="1600" kern="1200" dirty="0"/>
        </a:p>
      </dsp:txBody>
      <dsp:txXfrm>
        <a:off x="6445553" y="1251853"/>
        <a:ext cx="2568281" cy="1429241"/>
      </dsp:txXfrm>
    </dsp:sp>
    <dsp:sp modelId="{8239F703-19E6-4982-8611-AE3E5F85B506}">
      <dsp:nvSpPr>
        <dsp:cNvPr id="0" name=""/>
        <dsp:cNvSpPr/>
      </dsp:nvSpPr>
      <dsp:spPr>
        <a:xfrm>
          <a:off x="6442225" y="2575705"/>
          <a:ext cx="2775934" cy="1808869"/>
        </a:xfrm>
        <a:prstGeom prst="ellipse">
          <a:avLst/>
        </a:prstGeom>
        <a:solidFill>
          <a:schemeClr val="accent4">
            <a:shade val="80000"/>
            <a:alpha val="50000"/>
            <a:hueOff val="-7"/>
            <a:satOff val="9765"/>
            <a:lumOff val="2804"/>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build on people’s existing capabilities</a:t>
          </a:r>
          <a:endParaRPr lang="en-GB" sz="1600" kern="1200" dirty="0"/>
        </a:p>
      </dsp:txBody>
      <dsp:txXfrm>
        <a:off x="6848751" y="2840608"/>
        <a:ext cx="1962882" cy="1279063"/>
      </dsp:txXfrm>
    </dsp:sp>
    <dsp:sp modelId="{CF81A381-E2B7-4AC6-8F3E-1869EAEC826B}">
      <dsp:nvSpPr>
        <dsp:cNvPr id="0" name=""/>
        <dsp:cNvSpPr/>
      </dsp:nvSpPr>
      <dsp:spPr>
        <a:xfrm>
          <a:off x="3789316" y="3910240"/>
          <a:ext cx="4142688" cy="2105142"/>
        </a:xfrm>
        <a:prstGeom prst="ellipse">
          <a:avLst/>
        </a:prstGeom>
        <a:solidFill>
          <a:schemeClr val="accent4">
            <a:shade val="80000"/>
            <a:alpha val="50000"/>
            <a:hueOff val="-10"/>
            <a:satOff val="13021"/>
            <a:lumOff val="3738"/>
            <a:alphaOff val="2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include reciprocity (where people get something back for having done something for others) and mutuality (people working together to achieve their shared interests)</a:t>
          </a:r>
          <a:endParaRPr lang="en-GB" sz="1600" kern="1200" dirty="0"/>
        </a:p>
      </dsp:txBody>
      <dsp:txXfrm>
        <a:off x="4395999" y="4218531"/>
        <a:ext cx="2929322" cy="1488560"/>
      </dsp:txXfrm>
    </dsp:sp>
    <dsp:sp modelId="{3CF71007-2442-4DA4-BEC6-07B43643327F}">
      <dsp:nvSpPr>
        <dsp:cNvPr id="0" name=""/>
        <dsp:cNvSpPr/>
      </dsp:nvSpPr>
      <dsp:spPr>
        <a:xfrm>
          <a:off x="487333" y="3128188"/>
          <a:ext cx="3683313" cy="1962515"/>
        </a:xfrm>
        <a:prstGeom prst="ellipse">
          <a:avLst/>
        </a:prstGeom>
        <a:solidFill>
          <a:schemeClr val="accent4">
            <a:shade val="80000"/>
            <a:alpha val="50000"/>
            <a:hueOff val="-12"/>
            <a:satOff val="16276"/>
            <a:lumOff val="4673"/>
            <a:alphaOff val="2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work with peer and personal support networks alongside professional networks </a:t>
          </a:r>
          <a:endParaRPr lang="en-GB" sz="1600" kern="1200" dirty="0"/>
        </a:p>
      </dsp:txBody>
      <dsp:txXfrm>
        <a:off x="1026742" y="3415592"/>
        <a:ext cx="2604495" cy="1387707"/>
      </dsp:txXfrm>
    </dsp:sp>
    <dsp:sp modelId="{01472F86-9D15-455E-B8B0-B4DAA2C7FC1A}">
      <dsp:nvSpPr>
        <dsp:cNvPr id="0" name=""/>
        <dsp:cNvSpPr/>
      </dsp:nvSpPr>
      <dsp:spPr>
        <a:xfrm>
          <a:off x="714976" y="1036599"/>
          <a:ext cx="3425513" cy="2185392"/>
        </a:xfrm>
        <a:prstGeom prst="ellipse">
          <a:avLst/>
        </a:prstGeom>
        <a:solidFill>
          <a:schemeClr val="accent4">
            <a:shade val="80000"/>
            <a:alpha val="50000"/>
            <a:hueOff val="-15"/>
            <a:satOff val="19531"/>
            <a:lumOff val="5607"/>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facilitate services by helping organisations to become agents for change rather than just being service providers.</a:t>
          </a:r>
          <a:endParaRPr lang="en-GB" sz="1600" kern="1200" dirty="0"/>
        </a:p>
      </dsp:txBody>
      <dsp:txXfrm>
        <a:off x="1216631" y="1356642"/>
        <a:ext cx="2422203" cy="1545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A8C43-3540-46AF-A948-F646305EF737}">
      <dsp:nvSpPr>
        <dsp:cNvPr id="0" name=""/>
        <dsp:cNvSpPr/>
      </dsp:nvSpPr>
      <dsp:spPr>
        <a:xfrm>
          <a:off x="0" y="5557664"/>
          <a:ext cx="10537112" cy="0"/>
        </a:xfrm>
        <a:prstGeom prst="line">
          <a:avLst/>
        </a:pr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8737D7A-9D93-46F7-A359-3199B78DFDF8}">
      <dsp:nvSpPr>
        <dsp:cNvPr id="0" name=""/>
        <dsp:cNvSpPr/>
      </dsp:nvSpPr>
      <dsp:spPr>
        <a:xfrm>
          <a:off x="0" y="4436230"/>
          <a:ext cx="10537112" cy="0"/>
        </a:xfrm>
        <a:prstGeom prst="line">
          <a:avLst/>
        </a:pr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E09596-2BCC-420C-AED6-30BF7044FD5A}">
      <dsp:nvSpPr>
        <dsp:cNvPr id="0" name=""/>
        <dsp:cNvSpPr/>
      </dsp:nvSpPr>
      <dsp:spPr>
        <a:xfrm>
          <a:off x="0" y="3314797"/>
          <a:ext cx="10537112" cy="0"/>
        </a:xfrm>
        <a:prstGeom prst="line">
          <a:avLst/>
        </a:pr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C4C805-4817-4EE4-87D2-4536DB71931B}">
      <dsp:nvSpPr>
        <dsp:cNvPr id="0" name=""/>
        <dsp:cNvSpPr/>
      </dsp:nvSpPr>
      <dsp:spPr>
        <a:xfrm>
          <a:off x="0" y="2193363"/>
          <a:ext cx="10537112" cy="0"/>
        </a:xfrm>
        <a:prstGeom prst="line">
          <a:avLst/>
        </a:pr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54ED785-6339-4302-80CE-6B23E759449A}">
      <dsp:nvSpPr>
        <dsp:cNvPr id="0" name=""/>
        <dsp:cNvSpPr/>
      </dsp:nvSpPr>
      <dsp:spPr>
        <a:xfrm>
          <a:off x="0" y="1071930"/>
          <a:ext cx="10537112" cy="0"/>
        </a:xfrm>
        <a:prstGeom prst="line">
          <a:avLst/>
        </a:pr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A228DFB-D0B4-44FF-A755-E41213A0C396}">
      <dsp:nvSpPr>
        <dsp:cNvPr id="0" name=""/>
        <dsp:cNvSpPr/>
      </dsp:nvSpPr>
      <dsp:spPr>
        <a:xfrm>
          <a:off x="2739649" y="3898"/>
          <a:ext cx="7797462" cy="106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GB" sz="1800" kern="1200" dirty="0"/>
            <a:t>Co-production starts from the idea that no one group or person is more important than any other group or person. So everyone is equal and everyone has assets to bring to the process.</a:t>
          </a:r>
        </a:p>
      </dsp:txBody>
      <dsp:txXfrm>
        <a:off x="2739649" y="3898"/>
        <a:ext cx="7797462" cy="1068031"/>
      </dsp:txXfrm>
    </dsp:sp>
    <dsp:sp modelId="{8312808D-F673-42AC-8A55-EFDE77EA7786}">
      <dsp:nvSpPr>
        <dsp:cNvPr id="0" name=""/>
        <dsp:cNvSpPr/>
      </dsp:nvSpPr>
      <dsp:spPr>
        <a:xfrm>
          <a:off x="0" y="3898"/>
          <a:ext cx="2739649" cy="1068031"/>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Equality </a:t>
          </a:r>
        </a:p>
        <a:p>
          <a:pPr marL="0" lvl="0" indent="0" algn="ctr" defTabSz="800100">
            <a:lnSpc>
              <a:spcPct val="90000"/>
            </a:lnSpc>
            <a:spcBef>
              <a:spcPct val="0"/>
            </a:spcBef>
            <a:spcAft>
              <a:spcPct val="35000"/>
            </a:spcAft>
            <a:buNone/>
          </a:pPr>
          <a:r>
            <a:rPr lang="en-GB" sz="1800" kern="1200" dirty="0"/>
            <a:t>– everyone has assets</a:t>
          </a:r>
        </a:p>
      </dsp:txBody>
      <dsp:txXfrm>
        <a:off x="52146" y="56044"/>
        <a:ext cx="2635357" cy="1015885"/>
      </dsp:txXfrm>
    </dsp:sp>
    <dsp:sp modelId="{1AEB8D7A-A914-422E-A635-32E65B2150B5}">
      <dsp:nvSpPr>
        <dsp:cNvPr id="0" name=""/>
        <dsp:cNvSpPr/>
      </dsp:nvSpPr>
      <dsp:spPr>
        <a:xfrm>
          <a:off x="2739649" y="1125332"/>
          <a:ext cx="7797462" cy="106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GB" sz="1800" kern="1200" dirty="0"/>
            <a:t>refer to skills, abilities, time and other qualities that people have</a:t>
          </a:r>
        </a:p>
      </dsp:txBody>
      <dsp:txXfrm>
        <a:off x="2739649" y="1125332"/>
        <a:ext cx="7797462" cy="1068031"/>
      </dsp:txXfrm>
    </dsp:sp>
    <dsp:sp modelId="{4084FD1F-5795-4FF3-8AEF-37A3733BB127}">
      <dsp:nvSpPr>
        <dsp:cNvPr id="0" name=""/>
        <dsp:cNvSpPr/>
      </dsp:nvSpPr>
      <dsp:spPr>
        <a:xfrm>
          <a:off x="0" y="1125332"/>
          <a:ext cx="2739649" cy="1068031"/>
        </a:xfrm>
        <a:prstGeom prst="round2SameRect">
          <a:avLst>
            <a:gd name="adj1" fmla="val 1667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Assets</a:t>
          </a:r>
        </a:p>
      </dsp:txBody>
      <dsp:txXfrm>
        <a:off x="52146" y="1177478"/>
        <a:ext cx="2635357" cy="1015885"/>
      </dsp:txXfrm>
    </dsp:sp>
    <dsp:sp modelId="{75E09297-CDDE-4814-AC3D-6A53892EC06A}">
      <dsp:nvSpPr>
        <dsp:cNvPr id="0" name=""/>
        <dsp:cNvSpPr/>
      </dsp:nvSpPr>
      <dsp:spPr>
        <a:xfrm>
          <a:off x="2739649" y="2246765"/>
          <a:ext cx="7797462" cy="106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GB" sz="1800" kern="1200" dirty="0"/>
            <a:t>It follows from the previous principle that diversity and inclusion are important values in co-production. This can be challenging but it is important that co-production projects are pro-active about diversity</a:t>
          </a:r>
        </a:p>
      </dsp:txBody>
      <dsp:txXfrm>
        <a:off x="2739649" y="2246765"/>
        <a:ext cx="7797462" cy="1068031"/>
      </dsp:txXfrm>
    </dsp:sp>
    <dsp:sp modelId="{1122A657-45D0-4384-8D38-66F4AD87252C}">
      <dsp:nvSpPr>
        <dsp:cNvPr id="0" name=""/>
        <dsp:cNvSpPr/>
      </dsp:nvSpPr>
      <dsp:spPr>
        <a:xfrm>
          <a:off x="0" y="2246765"/>
          <a:ext cx="2739649" cy="1068031"/>
        </a:xfrm>
        <a:prstGeom prst="round2SameRect">
          <a:avLst>
            <a:gd name="adj1" fmla="val 16670"/>
            <a:gd name="adj2" fmla="val 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a:t>Diversity</a:t>
          </a:r>
          <a:endParaRPr lang="en-GB" sz="1800" kern="1200" dirty="0"/>
        </a:p>
      </dsp:txBody>
      <dsp:txXfrm>
        <a:off x="52146" y="2298911"/>
        <a:ext cx="2635357" cy="1015885"/>
      </dsp:txXfrm>
    </dsp:sp>
    <dsp:sp modelId="{41BA359A-05C7-4BED-AD5F-EC94E9A71056}">
      <dsp:nvSpPr>
        <dsp:cNvPr id="0" name=""/>
        <dsp:cNvSpPr/>
      </dsp:nvSpPr>
      <dsp:spPr>
        <a:xfrm>
          <a:off x="2739649" y="3368199"/>
          <a:ext cx="7797462" cy="106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GB" sz="1800" kern="1200" dirty="0"/>
            <a:t>Access needs to be recognised as a fundamental principle of co-production as the process needs to be accessible if everyone is going to take part on an equal basis.</a:t>
          </a:r>
        </a:p>
      </dsp:txBody>
      <dsp:txXfrm>
        <a:off x="2739649" y="3368199"/>
        <a:ext cx="7797462" cy="1068031"/>
      </dsp:txXfrm>
    </dsp:sp>
    <dsp:sp modelId="{B11FE084-9D22-4A96-9460-7C21FCE5887F}">
      <dsp:nvSpPr>
        <dsp:cNvPr id="0" name=""/>
        <dsp:cNvSpPr/>
      </dsp:nvSpPr>
      <dsp:spPr>
        <a:xfrm>
          <a:off x="0" y="3368199"/>
          <a:ext cx="2739649" cy="1068031"/>
        </a:xfrm>
        <a:prstGeom prst="round2SameRect">
          <a:avLst>
            <a:gd name="adj1" fmla="val 16670"/>
            <a:gd name="adj2" fmla="val 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a:t>Accessibility</a:t>
          </a:r>
          <a:endParaRPr lang="en-GB" sz="1800" kern="1200" dirty="0"/>
        </a:p>
      </dsp:txBody>
      <dsp:txXfrm>
        <a:off x="52146" y="3420345"/>
        <a:ext cx="2635357" cy="1015885"/>
      </dsp:txXfrm>
    </dsp:sp>
    <dsp:sp modelId="{7309A8C3-EEBD-40CC-BD3A-AFB9D8F8BE54}">
      <dsp:nvSpPr>
        <dsp:cNvPr id="0" name=""/>
        <dsp:cNvSpPr/>
      </dsp:nvSpPr>
      <dsp:spPr>
        <a:xfrm>
          <a:off x="2739649" y="4489632"/>
          <a:ext cx="7797462" cy="106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GB" sz="1800" kern="1200" dirty="0"/>
            <a:t>‘Reciprocity’ is a key concept in co-production. It has been defined as ensuring that people receive something back for putting something in, and building on people’s desire to feel needed and valued. The idea has been linked to ‘mutuality’ and all parties involved having responsibilities and expectations</a:t>
          </a:r>
        </a:p>
      </dsp:txBody>
      <dsp:txXfrm>
        <a:off x="2739649" y="4489632"/>
        <a:ext cx="7797462" cy="1068031"/>
      </dsp:txXfrm>
    </dsp:sp>
    <dsp:sp modelId="{3909F211-62EB-4C32-9F9E-1E8F47430575}">
      <dsp:nvSpPr>
        <dsp:cNvPr id="0" name=""/>
        <dsp:cNvSpPr/>
      </dsp:nvSpPr>
      <dsp:spPr>
        <a:xfrm>
          <a:off x="0" y="4489632"/>
          <a:ext cx="2739649" cy="1068031"/>
        </a:xfrm>
        <a:prstGeom prst="round2SameRect">
          <a:avLst>
            <a:gd name="adj1" fmla="val 16670"/>
            <a:gd name="adj2" fmla="val 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Reciprocity</a:t>
          </a:r>
        </a:p>
      </dsp:txBody>
      <dsp:txXfrm>
        <a:off x="52146" y="4541778"/>
        <a:ext cx="2635357" cy="1015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4EA3-BFAA-4173-B530-EAF0335FFD1A}">
      <dsp:nvSpPr>
        <dsp:cNvPr id="0" name=""/>
        <dsp:cNvSpPr/>
      </dsp:nvSpPr>
      <dsp:spPr>
        <a:xfrm>
          <a:off x="0" y="28412"/>
          <a:ext cx="9529161" cy="798524"/>
        </a:xfrm>
        <a:prstGeom prst="roundRect">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Co-production and </a:t>
          </a:r>
          <a:r>
            <a:rPr lang="en-GB" sz="3500" kern="1200" dirty="0">
              <a:hlinkClick xmlns:r="http://schemas.openxmlformats.org/officeDocument/2006/relationships" r:id="rId1"/>
            </a:rPr>
            <a:t>the Care Act 2014</a:t>
          </a:r>
          <a:endParaRPr lang="en-GB" sz="3500" kern="1200" dirty="0"/>
        </a:p>
      </dsp:txBody>
      <dsp:txXfrm>
        <a:off x="38981" y="67393"/>
        <a:ext cx="9451199" cy="720562"/>
      </dsp:txXfrm>
    </dsp:sp>
    <dsp:sp modelId="{E0090041-1D70-4FF2-BD7B-F11C948B32DD}">
      <dsp:nvSpPr>
        <dsp:cNvPr id="0" name=""/>
        <dsp:cNvSpPr/>
      </dsp:nvSpPr>
      <dsp:spPr>
        <a:xfrm>
          <a:off x="0" y="826937"/>
          <a:ext cx="9529161"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55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i="0" kern="1200" dirty="0"/>
            <a:t>Local authorities should, where possible, actively promote participation in providing interventions that are co-produced with individuals, families, friends, carers and the community. ”Co-production” is when an individual influences the support and services received, or when groups of people get together to influence the way that services are designed, commissioned and delivered.</a:t>
          </a:r>
        </a:p>
      </dsp:txBody>
      <dsp:txXfrm>
        <a:off x="0" y="826937"/>
        <a:ext cx="9529161" cy="2608200"/>
      </dsp:txXfrm>
    </dsp:sp>
    <dsp:sp modelId="{2357E697-1A5B-4AF0-AF1F-FBC6FB36FC1B}">
      <dsp:nvSpPr>
        <dsp:cNvPr id="0" name=""/>
        <dsp:cNvSpPr/>
      </dsp:nvSpPr>
      <dsp:spPr>
        <a:xfrm>
          <a:off x="0" y="3435137"/>
          <a:ext cx="9529161" cy="798524"/>
        </a:xfrm>
        <a:prstGeom prst="roundRect">
          <a:avLst/>
        </a:prstGeom>
        <a:gradFill rotWithShape="0">
          <a:gsLst>
            <a:gs pos="0">
              <a:schemeClr val="accent5">
                <a:shade val="50000"/>
                <a:hueOff val="-637708"/>
                <a:satOff val="-51179"/>
                <a:lumOff val="50660"/>
                <a:alphaOff val="0"/>
                <a:satMod val="103000"/>
                <a:lumMod val="102000"/>
                <a:tint val="94000"/>
              </a:schemeClr>
            </a:gs>
            <a:gs pos="50000">
              <a:schemeClr val="accent5">
                <a:shade val="50000"/>
                <a:hueOff val="-637708"/>
                <a:satOff val="-51179"/>
                <a:lumOff val="50660"/>
                <a:alphaOff val="0"/>
                <a:satMod val="110000"/>
                <a:lumMod val="100000"/>
                <a:shade val="100000"/>
              </a:schemeClr>
            </a:gs>
            <a:gs pos="100000">
              <a:schemeClr val="accent5">
                <a:shade val="50000"/>
                <a:hueOff val="-637708"/>
                <a:satOff val="-51179"/>
                <a:lumOff val="5066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A vision for adult social care 2010</a:t>
          </a:r>
        </a:p>
      </dsp:txBody>
      <dsp:txXfrm>
        <a:off x="38981" y="3474118"/>
        <a:ext cx="9451199" cy="720562"/>
      </dsp:txXfrm>
    </dsp:sp>
    <dsp:sp modelId="{B3910637-A33A-4474-8F4E-05F15A311D3B}">
      <dsp:nvSpPr>
        <dsp:cNvPr id="0" name=""/>
        <dsp:cNvSpPr/>
      </dsp:nvSpPr>
      <dsp:spPr>
        <a:xfrm>
          <a:off x="0" y="4233662"/>
          <a:ext cx="9529161" cy="1141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55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dirty="0"/>
            <a:t>Sets out an approach to social care designed to use the potential of local support networks and build upon the capacity of communities.</a:t>
          </a:r>
        </a:p>
      </dsp:txBody>
      <dsp:txXfrm>
        <a:off x="0" y="4233662"/>
        <a:ext cx="9529161" cy="1141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54294-7F56-41D4-84D3-D803290E814F}">
      <dsp:nvSpPr>
        <dsp:cNvPr id="0" name=""/>
        <dsp:cNvSpPr/>
      </dsp:nvSpPr>
      <dsp:spPr>
        <a:xfrm>
          <a:off x="0" y="18669"/>
          <a:ext cx="9117647" cy="707264"/>
        </a:xfrm>
        <a:prstGeom prst="roundRect">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hlinkClick xmlns:r="http://schemas.openxmlformats.org/officeDocument/2006/relationships" r:id="rId1"/>
            </a:rPr>
            <a:t>The Health and Social Care Act 2012</a:t>
          </a:r>
          <a:endParaRPr lang="en-GB" sz="3100" kern="1200" dirty="0"/>
        </a:p>
      </dsp:txBody>
      <dsp:txXfrm>
        <a:off x="34526" y="53195"/>
        <a:ext cx="9048595" cy="638212"/>
      </dsp:txXfrm>
    </dsp:sp>
    <dsp:sp modelId="{30DA0E07-FCCF-4EF8-9135-F8CFBBDE7FA5}">
      <dsp:nvSpPr>
        <dsp:cNvPr id="0" name=""/>
        <dsp:cNvSpPr/>
      </dsp:nvSpPr>
      <dsp:spPr>
        <a:xfrm>
          <a:off x="0" y="725934"/>
          <a:ext cx="9117647" cy="25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48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t>Includes a number of requirements that relate to co-production and broader ideas around participation/involvement. </a:t>
          </a:r>
        </a:p>
        <a:p>
          <a:pPr marL="228600" lvl="1" indent="-228600" algn="l" defTabSz="1066800">
            <a:lnSpc>
              <a:spcPct val="90000"/>
            </a:lnSpc>
            <a:spcBef>
              <a:spcPct val="0"/>
            </a:spcBef>
            <a:spcAft>
              <a:spcPct val="20000"/>
            </a:spcAft>
            <a:buChar char="•"/>
          </a:pPr>
          <a:r>
            <a:rPr lang="en-GB" sz="2400" kern="1200" dirty="0"/>
            <a:t>It sets out requirements for engagement:</a:t>
          </a:r>
        </a:p>
        <a:p>
          <a:pPr marL="457200" lvl="2" indent="-228600" algn="l" defTabSz="1066800">
            <a:lnSpc>
              <a:spcPct val="90000"/>
            </a:lnSpc>
            <a:spcBef>
              <a:spcPct val="0"/>
            </a:spcBef>
            <a:spcAft>
              <a:spcPct val="20000"/>
            </a:spcAft>
            <a:buChar char="•"/>
          </a:pPr>
          <a:r>
            <a:rPr lang="en-GB" sz="2400" kern="1200" dirty="0"/>
            <a:t>in the commissioning of services</a:t>
          </a:r>
        </a:p>
        <a:p>
          <a:pPr marL="457200" lvl="2" indent="-228600" algn="l" defTabSz="1066800">
            <a:lnSpc>
              <a:spcPct val="90000"/>
            </a:lnSpc>
            <a:spcBef>
              <a:spcPct val="0"/>
            </a:spcBef>
            <a:spcAft>
              <a:spcPct val="20000"/>
            </a:spcAft>
            <a:buChar char="•"/>
          </a:pPr>
          <a:r>
            <a:rPr lang="en-GB" sz="2400" kern="1200" dirty="0"/>
            <a:t>through health and wellbeing boards </a:t>
          </a:r>
        </a:p>
        <a:p>
          <a:pPr marL="457200" lvl="2" indent="-228600" algn="l" defTabSz="1066800">
            <a:lnSpc>
              <a:spcPct val="90000"/>
            </a:lnSpc>
            <a:spcBef>
              <a:spcPct val="0"/>
            </a:spcBef>
            <a:spcAft>
              <a:spcPct val="20000"/>
            </a:spcAft>
            <a:buChar char="•"/>
          </a:pPr>
          <a:r>
            <a:rPr lang="en-GB" sz="2400" kern="1200" dirty="0"/>
            <a:t>through Health Watch with local and national organisations to give citizens a greater say in the NHS.</a:t>
          </a:r>
        </a:p>
      </dsp:txBody>
      <dsp:txXfrm>
        <a:off x="0" y="725934"/>
        <a:ext cx="9117647" cy="2566800"/>
      </dsp:txXfrm>
    </dsp:sp>
    <dsp:sp modelId="{9F358C04-18E4-46BD-BE8B-17960CB24817}">
      <dsp:nvSpPr>
        <dsp:cNvPr id="0" name=""/>
        <dsp:cNvSpPr/>
      </dsp:nvSpPr>
      <dsp:spPr>
        <a:xfrm>
          <a:off x="0" y="3292734"/>
          <a:ext cx="9117647" cy="707264"/>
        </a:xfrm>
        <a:prstGeom prst="roundRect">
          <a:avLst/>
        </a:prstGeom>
        <a:gradFill rotWithShape="0">
          <a:gsLst>
            <a:gs pos="0">
              <a:schemeClr val="accent5">
                <a:shade val="50000"/>
                <a:hueOff val="-637708"/>
                <a:satOff val="-51179"/>
                <a:lumOff val="50660"/>
                <a:alphaOff val="0"/>
                <a:satMod val="103000"/>
                <a:lumMod val="102000"/>
                <a:tint val="94000"/>
              </a:schemeClr>
            </a:gs>
            <a:gs pos="50000">
              <a:schemeClr val="accent5">
                <a:shade val="50000"/>
                <a:hueOff val="-637708"/>
                <a:satOff val="-51179"/>
                <a:lumOff val="50660"/>
                <a:alphaOff val="0"/>
                <a:satMod val="110000"/>
                <a:lumMod val="100000"/>
                <a:shade val="100000"/>
              </a:schemeClr>
            </a:gs>
            <a:gs pos="100000">
              <a:schemeClr val="accent5">
                <a:shade val="50000"/>
                <a:hueOff val="-637708"/>
                <a:satOff val="-51179"/>
                <a:lumOff val="5066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Think Local Act Personal partnership</a:t>
          </a:r>
          <a:endParaRPr lang="en-GB" sz="3100" kern="1200" dirty="0"/>
        </a:p>
      </dsp:txBody>
      <dsp:txXfrm>
        <a:off x="34526" y="3327260"/>
        <a:ext cx="9048595" cy="638212"/>
      </dsp:txXfrm>
    </dsp:sp>
    <dsp:sp modelId="{CAC5AEFF-CE46-4326-BA17-13D6AE79DED2}">
      <dsp:nvSpPr>
        <dsp:cNvPr id="0" name=""/>
        <dsp:cNvSpPr/>
      </dsp:nvSpPr>
      <dsp:spPr>
        <a:xfrm>
          <a:off x="0" y="3999999"/>
          <a:ext cx="9117647" cy="10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48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t>Co-production in the form of new, collaborative ways of working and new partnerships is a key aspect of personalisation.</a:t>
          </a:r>
        </a:p>
        <a:p>
          <a:pPr marL="228600" lvl="1" indent="-228600" algn="l" defTabSz="1066800">
            <a:lnSpc>
              <a:spcPct val="90000"/>
            </a:lnSpc>
            <a:spcBef>
              <a:spcPct val="0"/>
            </a:spcBef>
            <a:spcAft>
              <a:spcPct val="20000"/>
            </a:spcAft>
            <a:buChar char="•"/>
          </a:pPr>
          <a:r>
            <a:rPr lang="en-GB" sz="2400" kern="1200" dirty="0"/>
            <a:t>Framework for Action </a:t>
          </a:r>
        </a:p>
      </dsp:txBody>
      <dsp:txXfrm>
        <a:off x="0" y="3999999"/>
        <a:ext cx="9117647" cy="10908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9CF775-44D2-484F-823E-54236FFF44AC}" type="datetimeFigureOut">
              <a:rPr lang="en-GB" smtClean="0"/>
              <a:t>03/02/2020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29653F0-A224-4B22-BD0E-A8770621E2EF}" type="slidenum">
              <a:rPr lang="en-GB" smtClean="0"/>
              <a:t>‹#›</a:t>
            </a:fld>
            <a:endParaRPr lang="en-GB"/>
          </a:p>
        </p:txBody>
      </p:sp>
    </p:spTree>
    <p:extLst>
      <p:ext uri="{BB962C8B-B14F-4D97-AF65-F5344CB8AC3E}">
        <p14:creationId xmlns:p14="http://schemas.microsoft.com/office/powerpoint/2010/main" val="158449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29653F0-A224-4B22-BD0E-A8770621E2EF}" type="slidenum">
              <a:rPr lang="en-GB" smtClean="0"/>
              <a:t>1</a:t>
            </a:fld>
            <a:endParaRPr lang="en-GB"/>
          </a:p>
        </p:txBody>
      </p:sp>
    </p:spTree>
    <p:extLst>
      <p:ext uri="{BB962C8B-B14F-4D97-AF65-F5344CB8AC3E}">
        <p14:creationId xmlns:p14="http://schemas.microsoft.com/office/powerpoint/2010/main" val="239552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10</a:t>
            </a:fld>
            <a:endParaRPr lang="en-GB"/>
          </a:p>
        </p:txBody>
      </p:sp>
    </p:spTree>
    <p:extLst>
      <p:ext uri="{BB962C8B-B14F-4D97-AF65-F5344CB8AC3E}">
        <p14:creationId xmlns:p14="http://schemas.microsoft.com/office/powerpoint/2010/main" val="1825055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11</a:t>
            </a:fld>
            <a:endParaRPr lang="en-GB"/>
          </a:p>
        </p:txBody>
      </p:sp>
    </p:spTree>
    <p:extLst>
      <p:ext uri="{BB962C8B-B14F-4D97-AF65-F5344CB8AC3E}">
        <p14:creationId xmlns:p14="http://schemas.microsoft.com/office/powerpoint/2010/main" val="2990876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12</a:t>
            </a:fld>
            <a:endParaRPr lang="en-GB"/>
          </a:p>
        </p:txBody>
      </p:sp>
    </p:spTree>
    <p:extLst>
      <p:ext uri="{BB962C8B-B14F-4D97-AF65-F5344CB8AC3E}">
        <p14:creationId xmlns:p14="http://schemas.microsoft.com/office/powerpoint/2010/main" val="151061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13</a:t>
            </a:fld>
            <a:endParaRPr lang="en-GB"/>
          </a:p>
        </p:txBody>
      </p:sp>
    </p:spTree>
    <p:extLst>
      <p:ext uri="{BB962C8B-B14F-4D97-AF65-F5344CB8AC3E}">
        <p14:creationId xmlns:p14="http://schemas.microsoft.com/office/powerpoint/2010/main" val="370996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14</a:t>
            </a:fld>
            <a:endParaRPr lang="en-GB"/>
          </a:p>
        </p:txBody>
      </p:sp>
    </p:spTree>
    <p:extLst>
      <p:ext uri="{BB962C8B-B14F-4D97-AF65-F5344CB8AC3E}">
        <p14:creationId xmlns:p14="http://schemas.microsoft.com/office/powerpoint/2010/main" val="1300538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15</a:t>
            </a:fld>
            <a:endParaRPr lang="en-GB"/>
          </a:p>
        </p:txBody>
      </p:sp>
    </p:spTree>
    <p:extLst>
      <p:ext uri="{BB962C8B-B14F-4D97-AF65-F5344CB8AC3E}">
        <p14:creationId xmlns:p14="http://schemas.microsoft.com/office/powerpoint/2010/main" val="4172179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D28801-6D95-48E0-BA3F-DF1B306C2621}"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653F0-A224-4B22-BD0E-A8770621E2EF}" type="slidenum">
              <a:rPr lang="en-GB" smtClean="0"/>
              <a:t>2</a:t>
            </a:fld>
            <a:endParaRPr lang="en-GB"/>
          </a:p>
        </p:txBody>
      </p:sp>
    </p:spTree>
    <p:extLst>
      <p:ext uri="{BB962C8B-B14F-4D97-AF65-F5344CB8AC3E}">
        <p14:creationId xmlns:p14="http://schemas.microsoft.com/office/powerpoint/2010/main" val="224547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3</a:t>
            </a:fld>
            <a:endParaRPr lang="en-GB"/>
          </a:p>
        </p:txBody>
      </p:sp>
    </p:spTree>
    <p:extLst>
      <p:ext uri="{BB962C8B-B14F-4D97-AF65-F5344CB8AC3E}">
        <p14:creationId xmlns:p14="http://schemas.microsoft.com/office/powerpoint/2010/main" val="255829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4</a:t>
            </a:fld>
            <a:endParaRPr lang="en-GB"/>
          </a:p>
        </p:txBody>
      </p:sp>
    </p:spTree>
    <p:extLst>
      <p:ext uri="{BB962C8B-B14F-4D97-AF65-F5344CB8AC3E}">
        <p14:creationId xmlns:p14="http://schemas.microsoft.com/office/powerpoint/2010/main" val="64512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5</a:t>
            </a:fld>
            <a:endParaRPr lang="en-GB"/>
          </a:p>
        </p:txBody>
      </p:sp>
    </p:spTree>
    <p:extLst>
      <p:ext uri="{BB962C8B-B14F-4D97-AF65-F5344CB8AC3E}">
        <p14:creationId xmlns:p14="http://schemas.microsoft.com/office/powerpoint/2010/main" val="137621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6</a:t>
            </a:fld>
            <a:endParaRPr lang="en-GB"/>
          </a:p>
        </p:txBody>
      </p:sp>
    </p:spTree>
    <p:extLst>
      <p:ext uri="{BB962C8B-B14F-4D97-AF65-F5344CB8AC3E}">
        <p14:creationId xmlns:p14="http://schemas.microsoft.com/office/powerpoint/2010/main" val="113631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http://helensandersonassociates.co.uk/person-centred-practice/person-centred-thinking-tools/4-plus-1-questions/</a:t>
            </a:r>
          </a:p>
          <a:p>
            <a:endParaRPr lang="en-GB" dirty="0"/>
          </a:p>
          <a:p>
            <a:endParaRPr lang="en-GB" dirty="0"/>
          </a:p>
        </p:txBody>
      </p:sp>
      <p:sp>
        <p:nvSpPr>
          <p:cNvPr id="4" name="Slide Number Placeholder 3"/>
          <p:cNvSpPr>
            <a:spLocks noGrp="1"/>
          </p:cNvSpPr>
          <p:nvPr>
            <p:ph type="sldNum" sz="quarter" idx="5"/>
          </p:nvPr>
        </p:nvSpPr>
        <p:spPr/>
        <p:txBody>
          <a:bodyPr/>
          <a:lstStyle/>
          <a:p>
            <a:fld id="{95D28801-6D95-48E0-BA3F-DF1B306C2621}" type="slidenum">
              <a:rPr lang="en-GB" smtClean="0"/>
              <a:pPr/>
              <a:t>7</a:t>
            </a:fld>
            <a:endParaRPr lang="en-GB"/>
          </a:p>
        </p:txBody>
      </p:sp>
    </p:spTree>
    <p:extLst>
      <p:ext uri="{BB962C8B-B14F-4D97-AF65-F5344CB8AC3E}">
        <p14:creationId xmlns:p14="http://schemas.microsoft.com/office/powerpoint/2010/main" val="407425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8</a:t>
            </a:fld>
            <a:endParaRPr lang="en-GB"/>
          </a:p>
        </p:txBody>
      </p:sp>
    </p:spTree>
    <p:extLst>
      <p:ext uri="{BB962C8B-B14F-4D97-AF65-F5344CB8AC3E}">
        <p14:creationId xmlns:p14="http://schemas.microsoft.com/office/powerpoint/2010/main" val="117203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8801-6D95-48E0-BA3F-DF1B306C2621}" type="slidenum">
              <a:rPr lang="en-GB" smtClean="0"/>
              <a:pPr/>
              <a:t>9</a:t>
            </a:fld>
            <a:endParaRPr lang="en-GB"/>
          </a:p>
        </p:txBody>
      </p:sp>
    </p:spTree>
    <p:extLst>
      <p:ext uri="{BB962C8B-B14F-4D97-AF65-F5344CB8AC3E}">
        <p14:creationId xmlns:p14="http://schemas.microsoft.com/office/powerpoint/2010/main" val="1740063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FEC0-88C2-4D87-8C63-F90DFD239A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504A7-4561-49C4-B5E9-F25971A58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0B4105-D069-4AD5-9638-8F84C13B1B4D}"/>
              </a:ext>
            </a:extLst>
          </p:cNvPr>
          <p:cNvSpPr>
            <a:spLocks noGrp="1"/>
          </p:cNvSpPr>
          <p:nvPr>
            <p:ph type="dt" sz="half" idx="10"/>
          </p:nvPr>
        </p:nvSpPr>
        <p:spPr/>
        <p:txBody>
          <a:bodyPr/>
          <a:lstStyle/>
          <a:p>
            <a:fld id="{191074B5-4A1C-41FA-B461-F0C99FC6711B}" type="datetimeFigureOut">
              <a:rPr lang="en-GB" smtClean="0"/>
              <a:t>03/02/2020</a:t>
            </a:fld>
            <a:endParaRPr lang="en-GB"/>
          </a:p>
        </p:txBody>
      </p:sp>
      <p:sp>
        <p:nvSpPr>
          <p:cNvPr id="5" name="Footer Placeholder 4">
            <a:extLst>
              <a:ext uri="{FF2B5EF4-FFF2-40B4-BE49-F238E27FC236}">
                <a16:creationId xmlns:a16="http://schemas.microsoft.com/office/drawing/2014/main" id="{D9F606CD-9921-49CE-8021-9333A07F8B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ECE58F-A24E-4164-A1DE-DFA9628BB9A6}"/>
              </a:ext>
            </a:extLst>
          </p:cNvPr>
          <p:cNvSpPr>
            <a:spLocks noGrp="1"/>
          </p:cNvSpPr>
          <p:nvPr>
            <p:ph type="sldNum" sz="quarter" idx="12"/>
          </p:nvPr>
        </p:nvSpPr>
        <p:spPr/>
        <p:txBody>
          <a:bodyPr/>
          <a:lstStyle/>
          <a:p>
            <a:fld id="{4878BCEC-E5B4-417C-8060-033805E1A13B}" type="slidenum">
              <a:rPr lang="en-GB" smtClean="0"/>
              <a:t>‹#›</a:t>
            </a:fld>
            <a:endParaRPr lang="en-GB"/>
          </a:p>
        </p:txBody>
      </p:sp>
      <p:sp>
        <p:nvSpPr>
          <p:cNvPr id="7" name="Rectangle 6">
            <a:extLst>
              <a:ext uri="{FF2B5EF4-FFF2-40B4-BE49-F238E27FC236}">
                <a16:creationId xmlns:a16="http://schemas.microsoft.com/office/drawing/2014/main" id="{AD3A2978-3614-4932-A079-B64AF98D197C}"/>
              </a:ext>
            </a:extLst>
          </p:cNvPr>
          <p:cNvSpPr/>
          <p:nvPr userDrawn="1"/>
        </p:nvSpPr>
        <p:spPr>
          <a:xfrm>
            <a:off x="0" y="0"/>
            <a:ext cx="12192000" cy="12251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8" name="Picture 7" descr="A picture containing food&#10;&#10;Description automatically generated">
            <a:extLst>
              <a:ext uri="{FF2B5EF4-FFF2-40B4-BE49-F238E27FC236}">
                <a16:creationId xmlns:a16="http://schemas.microsoft.com/office/drawing/2014/main" id="{410F0013-BE30-4E8A-A094-523A3807A2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0544" y="5510040"/>
            <a:ext cx="2071456" cy="1274332"/>
          </a:xfrm>
          <a:prstGeom prst="rect">
            <a:avLst/>
          </a:prstGeom>
        </p:spPr>
      </p:pic>
    </p:spTree>
    <p:extLst>
      <p:ext uri="{BB962C8B-B14F-4D97-AF65-F5344CB8AC3E}">
        <p14:creationId xmlns:p14="http://schemas.microsoft.com/office/powerpoint/2010/main" val="105964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98B5-7B53-4A73-B674-10F613B2B5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1C405C-C5D8-4895-B260-59E22D660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E3963-75AE-4ADC-B3F7-EB699FF244CB}"/>
              </a:ext>
            </a:extLst>
          </p:cNvPr>
          <p:cNvSpPr>
            <a:spLocks noGrp="1"/>
          </p:cNvSpPr>
          <p:nvPr>
            <p:ph type="dt" sz="half" idx="10"/>
          </p:nvPr>
        </p:nvSpPr>
        <p:spPr/>
        <p:txBody>
          <a:bodyPr/>
          <a:lstStyle/>
          <a:p>
            <a:fld id="{191074B5-4A1C-41FA-B461-F0C99FC6711B}" type="datetimeFigureOut">
              <a:rPr lang="en-GB" smtClean="0"/>
              <a:t>03/02/2020</a:t>
            </a:fld>
            <a:endParaRPr lang="en-GB"/>
          </a:p>
        </p:txBody>
      </p:sp>
      <p:sp>
        <p:nvSpPr>
          <p:cNvPr id="5" name="Footer Placeholder 4">
            <a:extLst>
              <a:ext uri="{FF2B5EF4-FFF2-40B4-BE49-F238E27FC236}">
                <a16:creationId xmlns:a16="http://schemas.microsoft.com/office/drawing/2014/main" id="{25090D51-0994-40EE-8674-93436D9EC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86A7F1-EF64-414C-8B27-A2602127207D}"/>
              </a:ext>
            </a:extLst>
          </p:cNvPr>
          <p:cNvSpPr>
            <a:spLocks noGrp="1"/>
          </p:cNvSpPr>
          <p:nvPr>
            <p:ph type="sldNum" sz="quarter" idx="12"/>
          </p:nvPr>
        </p:nvSpPr>
        <p:spPr/>
        <p:txBody>
          <a:bodyPr/>
          <a:lstStyle/>
          <a:p>
            <a:fld id="{4878BCEC-E5B4-417C-8060-033805E1A13B}" type="slidenum">
              <a:rPr lang="en-GB" smtClean="0"/>
              <a:t>‹#›</a:t>
            </a:fld>
            <a:endParaRPr lang="en-GB"/>
          </a:p>
        </p:txBody>
      </p:sp>
      <p:sp>
        <p:nvSpPr>
          <p:cNvPr id="7" name="Rectangle 6">
            <a:extLst>
              <a:ext uri="{FF2B5EF4-FFF2-40B4-BE49-F238E27FC236}">
                <a16:creationId xmlns:a16="http://schemas.microsoft.com/office/drawing/2014/main" id="{2AF139C5-4A26-4B3B-9679-E278F75C8FD0}"/>
              </a:ext>
            </a:extLst>
          </p:cNvPr>
          <p:cNvSpPr/>
          <p:nvPr userDrawn="1"/>
        </p:nvSpPr>
        <p:spPr>
          <a:xfrm>
            <a:off x="0" y="0"/>
            <a:ext cx="12192000" cy="12251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906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08740-3561-47C0-99CE-F1C0690B9C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105C1-C136-4A47-9085-4AAC7AF5DB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451A16-5ECC-4D96-9031-496579768402}"/>
              </a:ext>
            </a:extLst>
          </p:cNvPr>
          <p:cNvSpPr>
            <a:spLocks noGrp="1"/>
          </p:cNvSpPr>
          <p:nvPr>
            <p:ph type="dt" sz="half" idx="10"/>
          </p:nvPr>
        </p:nvSpPr>
        <p:spPr/>
        <p:txBody>
          <a:bodyPr/>
          <a:lstStyle/>
          <a:p>
            <a:fld id="{191074B5-4A1C-41FA-B461-F0C99FC6711B}" type="datetimeFigureOut">
              <a:rPr lang="en-GB" smtClean="0"/>
              <a:t>03/02/2020</a:t>
            </a:fld>
            <a:endParaRPr lang="en-GB"/>
          </a:p>
        </p:txBody>
      </p:sp>
      <p:sp>
        <p:nvSpPr>
          <p:cNvPr id="5" name="Footer Placeholder 4">
            <a:extLst>
              <a:ext uri="{FF2B5EF4-FFF2-40B4-BE49-F238E27FC236}">
                <a16:creationId xmlns:a16="http://schemas.microsoft.com/office/drawing/2014/main" id="{8B3E082A-8532-4F80-93BE-4079E40B8D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1EE79-509A-4937-9079-6091943EA5DA}"/>
              </a:ext>
            </a:extLst>
          </p:cNvPr>
          <p:cNvSpPr>
            <a:spLocks noGrp="1"/>
          </p:cNvSpPr>
          <p:nvPr>
            <p:ph type="sldNum" sz="quarter" idx="12"/>
          </p:nvPr>
        </p:nvSpPr>
        <p:spPr/>
        <p:txBody>
          <a:bodyPr/>
          <a:lstStyle/>
          <a:p>
            <a:fld id="{4878BCEC-E5B4-417C-8060-033805E1A13B}" type="slidenum">
              <a:rPr lang="en-GB" smtClean="0"/>
              <a:t>‹#›</a:t>
            </a:fld>
            <a:endParaRPr lang="en-GB"/>
          </a:p>
        </p:txBody>
      </p:sp>
      <p:sp>
        <p:nvSpPr>
          <p:cNvPr id="7" name="Rectangle 6">
            <a:extLst>
              <a:ext uri="{FF2B5EF4-FFF2-40B4-BE49-F238E27FC236}">
                <a16:creationId xmlns:a16="http://schemas.microsoft.com/office/drawing/2014/main" id="{87DFEE97-DB5E-4F57-8E3C-E8B20AA15403}"/>
              </a:ext>
            </a:extLst>
          </p:cNvPr>
          <p:cNvSpPr/>
          <p:nvPr userDrawn="1"/>
        </p:nvSpPr>
        <p:spPr>
          <a:xfrm>
            <a:off x="0" y="0"/>
            <a:ext cx="12192000" cy="12251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268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A0F7-D99B-4A0E-9A0A-9C4271277AE3}"/>
              </a:ext>
            </a:extLst>
          </p:cNvPr>
          <p:cNvSpPr>
            <a:spLocks noGrp="1"/>
          </p:cNvSpPr>
          <p:nvPr>
            <p:ph type="title"/>
          </p:nvPr>
        </p:nvSpPr>
        <p:spPr>
          <a:xfrm>
            <a:off x="1388616" y="1437626"/>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5E1B1-5672-40A7-9DC5-2BDB1E379C2A}"/>
              </a:ext>
            </a:extLst>
          </p:cNvPr>
          <p:cNvSpPr>
            <a:spLocks noGrp="1"/>
          </p:cNvSpPr>
          <p:nvPr>
            <p:ph idx="1"/>
          </p:nvPr>
        </p:nvSpPr>
        <p:spPr>
          <a:xfrm>
            <a:off x="1388616" y="2064088"/>
            <a:ext cx="10515600" cy="371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food&#10;&#10;Description automatically generated">
            <a:extLst>
              <a:ext uri="{FF2B5EF4-FFF2-40B4-BE49-F238E27FC236}">
                <a16:creationId xmlns:a16="http://schemas.microsoft.com/office/drawing/2014/main" id="{76B268EB-3F7F-4E30-9C41-583273E9F2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8048" y="5601207"/>
            <a:ext cx="1871808" cy="1151511"/>
          </a:xfrm>
          <a:prstGeom prst="rect">
            <a:avLst/>
          </a:prstGeom>
        </p:spPr>
      </p:pic>
    </p:spTree>
    <p:extLst>
      <p:ext uri="{BB962C8B-B14F-4D97-AF65-F5344CB8AC3E}">
        <p14:creationId xmlns:p14="http://schemas.microsoft.com/office/powerpoint/2010/main" val="352764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9DF9-1C76-4E3A-AEC7-12BF73401864}"/>
              </a:ext>
            </a:extLst>
          </p:cNvPr>
          <p:cNvSpPr>
            <a:spLocks noGrp="1"/>
          </p:cNvSpPr>
          <p:nvPr>
            <p:ph type="title"/>
          </p:nvPr>
        </p:nvSpPr>
        <p:spPr>
          <a:xfrm>
            <a:off x="1471042" y="160337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C65CB8-EA16-4CF1-B35B-84DF596ACEE0}"/>
              </a:ext>
            </a:extLst>
          </p:cNvPr>
          <p:cNvSpPr>
            <a:spLocks noGrp="1"/>
          </p:cNvSpPr>
          <p:nvPr>
            <p:ph type="body" idx="1"/>
          </p:nvPr>
        </p:nvSpPr>
        <p:spPr>
          <a:xfrm>
            <a:off x="1471042" y="4504531"/>
            <a:ext cx="10515600" cy="11515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descr="A picture containing food&#10;&#10;Description automatically generated">
            <a:extLst>
              <a:ext uri="{FF2B5EF4-FFF2-40B4-BE49-F238E27FC236}">
                <a16:creationId xmlns:a16="http://schemas.microsoft.com/office/drawing/2014/main" id="{44E92495-3ECE-4D34-B147-AECCB93A90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9170" y="5673446"/>
            <a:ext cx="1871808" cy="1151511"/>
          </a:xfrm>
          <a:prstGeom prst="rect">
            <a:avLst/>
          </a:prstGeom>
        </p:spPr>
      </p:pic>
    </p:spTree>
    <p:extLst>
      <p:ext uri="{BB962C8B-B14F-4D97-AF65-F5344CB8AC3E}">
        <p14:creationId xmlns:p14="http://schemas.microsoft.com/office/powerpoint/2010/main" val="79797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9356-E129-4734-ABB3-898C172AB3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14A8B7-BA3F-4534-B5C7-C124A365FF12}"/>
              </a:ext>
            </a:extLst>
          </p:cNvPr>
          <p:cNvSpPr>
            <a:spLocks noGrp="1"/>
          </p:cNvSpPr>
          <p:nvPr>
            <p:ph sz="half" idx="1"/>
          </p:nvPr>
        </p:nvSpPr>
        <p:spPr>
          <a:xfrm>
            <a:off x="1610557" y="1917577"/>
            <a:ext cx="45594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0D96F9-72A8-4845-A96A-5A4BCBDA3880}"/>
              </a:ext>
            </a:extLst>
          </p:cNvPr>
          <p:cNvSpPr>
            <a:spLocks noGrp="1"/>
          </p:cNvSpPr>
          <p:nvPr>
            <p:ph sz="half" idx="2"/>
          </p:nvPr>
        </p:nvSpPr>
        <p:spPr>
          <a:xfrm>
            <a:off x="7217546" y="1917577"/>
            <a:ext cx="4136254" cy="425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descr="A picture containing food&#10;&#10;Description automatically generated">
            <a:extLst>
              <a:ext uri="{FF2B5EF4-FFF2-40B4-BE49-F238E27FC236}">
                <a16:creationId xmlns:a16="http://schemas.microsoft.com/office/drawing/2014/main" id="{C5149B77-C1D5-45DB-8792-9F989292B9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8048" y="5601207"/>
            <a:ext cx="1871808" cy="1151511"/>
          </a:xfrm>
          <a:prstGeom prst="rect">
            <a:avLst/>
          </a:prstGeom>
        </p:spPr>
      </p:pic>
    </p:spTree>
    <p:extLst>
      <p:ext uri="{BB962C8B-B14F-4D97-AF65-F5344CB8AC3E}">
        <p14:creationId xmlns:p14="http://schemas.microsoft.com/office/powerpoint/2010/main" val="358949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3898-6180-4D62-8850-B53C62A6CE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ED71E2-E342-4944-9968-A8B35BB447BE}"/>
              </a:ext>
            </a:extLst>
          </p:cNvPr>
          <p:cNvSpPr>
            <a:spLocks noGrp="1"/>
          </p:cNvSpPr>
          <p:nvPr>
            <p:ph type="body" idx="1"/>
          </p:nvPr>
        </p:nvSpPr>
        <p:spPr>
          <a:xfrm>
            <a:off x="1505612" y="159024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232EF-E78B-40D0-8F0E-C4F61E773B04}"/>
              </a:ext>
            </a:extLst>
          </p:cNvPr>
          <p:cNvSpPr>
            <a:spLocks noGrp="1"/>
          </p:cNvSpPr>
          <p:nvPr>
            <p:ph sz="half" idx="2"/>
          </p:nvPr>
        </p:nvSpPr>
        <p:spPr>
          <a:xfrm>
            <a:off x="1505613"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286B5B-034E-4272-B9D9-C1673B52BF34}"/>
              </a:ext>
            </a:extLst>
          </p:cNvPr>
          <p:cNvSpPr>
            <a:spLocks noGrp="1"/>
          </p:cNvSpPr>
          <p:nvPr>
            <p:ph type="body" sz="quarter" idx="3"/>
          </p:nvPr>
        </p:nvSpPr>
        <p:spPr>
          <a:xfrm>
            <a:off x="6780104" y="161290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2ED129-C964-4A8E-A377-5459401557CD}"/>
              </a:ext>
            </a:extLst>
          </p:cNvPr>
          <p:cNvSpPr>
            <a:spLocks noGrp="1"/>
          </p:cNvSpPr>
          <p:nvPr>
            <p:ph sz="quarter" idx="4"/>
          </p:nvPr>
        </p:nvSpPr>
        <p:spPr>
          <a:xfrm>
            <a:off x="6800187"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descr="A picture containing food&#10;&#10;Description automatically generated">
            <a:extLst>
              <a:ext uri="{FF2B5EF4-FFF2-40B4-BE49-F238E27FC236}">
                <a16:creationId xmlns:a16="http://schemas.microsoft.com/office/drawing/2014/main" id="{8F700E8A-E605-403D-8B3C-2971F14B9A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192" y="5706489"/>
            <a:ext cx="1871808" cy="1151511"/>
          </a:xfrm>
          <a:prstGeom prst="rect">
            <a:avLst/>
          </a:prstGeom>
        </p:spPr>
      </p:pic>
    </p:spTree>
    <p:extLst>
      <p:ext uri="{BB962C8B-B14F-4D97-AF65-F5344CB8AC3E}">
        <p14:creationId xmlns:p14="http://schemas.microsoft.com/office/powerpoint/2010/main" val="654930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6F68A-41CB-47C3-BCEC-D70C189AA402}"/>
              </a:ext>
            </a:extLst>
          </p:cNvPr>
          <p:cNvSpPr>
            <a:spLocks noGrp="1"/>
          </p:cNvSpPr>
          <p:nvPr>
            <p:ph type="title"/>
          </p:nvPr>
        </p:nvSpPr>
        <p:spPr/>
        <p:txBody>
          <a:bodyPr/>
          <a:lstStyle/>
          <a:p>
            <a:r>
              <a:rPr lang="en-US"/>
              <a:t>Click to edit Master title style</a:t>
            </a:r>
            <a:endParaRPr lang="en-GB"/>
          </a:p>
        </p:txBody>
      </p:sp>
      <p:pic>
        <p:nvPicPr>
          <p:cNvPr id="7" name="Picture 6" descr="A picture containing food&#10;&#10;Description automatically generated">
            <a:extLst>
              <a:ext uri="{FF2B5EF4-FFF2-40B4-BE49-F238E27FC236}">
                <a16:creationId xmlns:a16="http://schemas.microsoft.com/office/drawing/2014/main" id="{6684FE88-D4B3-45A8-9BCC-74FBCDE333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9171" y="5706489"/>
            <a:ext cx="1871808" cy="1151511"/>
          </a:xfrm>
          <a:prstGeom prst="rect">
            <a:avLst/>
          </a:prstGeom>
        </p:spPr>
      </p:pic>
    </p:spTree>
    <p:extLst>
      <p:ext uri="{BB962C8B-B14F-4D97-AF65-F5344CB8AC3E}">
        <p14:creationId xmlns:p14="http://schemas.microsoft.com/office/powerpoint/2010/main" val="350252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62A9038C-304A-4272-B6B4-3577A74A77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192" y="5706489"/>
            <a:ext cx="1871808" cy="1151511"/>
          </a:xfrm>
          <a:prstGeom prst="rect">
            <a:avLst/>
          </a:prstGeom>
        </p:spPr>
      </p:pic>
    </p:spTree>
    <p:extLst>
      <p:ext uri="{BB962C8B-B14F-4D97-AF65-F5344CB8AC3E}">
        <p14:creationId xmlns:p14="http://schemas.microsoft.com/office/powerpoint/2010/main" val="399615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7A37-A845-4DD6-BFC2-D78479BE5D1A}"/>
              </a:ext>
            </a:extLst>
          </p:cNvPr>
          <p:cNvSpPr>
            <a:spLocks noGrp="1"/>
          </p:cNvSpPr>
          <p:nvPr>
            <p:ph type="title"/>
          </p:nvPr>
        </p:nvSpPr>
        <p:spPr>
          <a:xfrm>
            <a:off x="1447557" y="829859"/>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44AF82-80B5-4177-A483-9AD05060762E}"/>
              </a:ext>
            </a:extLst>
          </p:cNvPr>
          <p:cNvSpPr>
            <a:spLocks noGrp="1"/>
          </p:cNvSpPr>
          <p:nvPr>
            <p:ph idx="1"/>
          </p:nvPr>
        </p:nvSpPr>
        <p:spPr>
          <a:xfrm>
            <a:off x="5715848" y="139909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E940EB-57F3-4470-A561-D8D999AADC38}"/>
              </a:ext>
            </a:extLst>
          </p:cNvPr>
          <p:cNvSpPr>
            <a:spLocks noGrp="1"/>
          </p:cNvSpPr>
          <p:nvPr>
            <p:ph type="body" sz="half" idx="2"/>
          </p:nvPr>
        </p:nvSpPr>
        <p:spPr>
          <a:xfrm>
            <a:off x="1447558" y="246113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DEBB45E-2E97-466B-A364-6A9D8CD199CF}"/>
              </a:ext>
            </a:extLst>
          </p:cNvPr>
          <p:cNvSpPr/>
          <p:nvPr userDrawn="1"/>
        </p:nvSpPr>
        <p:spPr>
          <a:xfrm>
            <a:off x="0" y="0"/>
            <a:ext cx="12192000" cy="12251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9" name="Picture 8" descr="A picture containing food&#10;&#10;Description automatically generated">
            <a:extLst>
              <a:ext uri="{FF2B5EF4-FFF2-40B4-BE49-F238E27FC236}">
                <a16:creationId xmlns:a16="http://schemas.microsoft.com/office/drawing/2014/main" id="{FC8DDA92-945B-4BD3-82EB-82A6DD292A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192" y="5696964"/>
            <a:ext cx="1871808" cy="1151511"/>
          </a:xfrm>
          <a:prstGeom prst="rect">
            <a:avLst/>
          </a:prstGeom>
        </p:spPr>
      </p:pic>
    </p:spTree>
    <p:extLst>
      <p:ext uri="{BB962C8B-B14F-4D97-AF65-F5344CB8AC3E}">
        <p14:creationId xmlns:p14="http://schemas.microsoft.com/office/powerpoint/2010/main" val="110819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E084-9CBA-4C7A-9D1E-07699F32A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4DDF1A-0A3B-4B9B-8C0F-8DDC698F4F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A6F885-ED46-4A74-A966-38318EBB2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3BC8F-F3B6-4C02-819D-64C3254F8892}"/>
              </a:ext>
            </a:extLst>
          </p:cNvPr>
          <p:cNvSpPr>
            <a:spLocks noGrp="1"/>
          </p:cNvSpPr>
          <p:nvPr>
            <p:ph type="dt" sz="half" idx="10"/>
          </p:nvPr>
        </p:nvSpPr>
        <p:spPr/>
        <p:txBody>
          <a:bodyPr/>
          <a:lstStyle/>
          <a:p>
            <a:fld id="{191074B5-4A1C-41FA-B461-F0C99FC6711B}" type="datetimeFigureOut">
              <a:rPr lang="en-GB" smtClean="0"/>
              <a:t>03/02/2020</a:t>
            </a:fld>
            <a:endParaRPr lang="en-GB"/>
          </a:p>
        </p:txBody>
      </p:sp>
      <p:sp>
        <p:nvSpPr>
          <p:cNvPr id="6" name="Footer Placeholder 5">
            <a:extLst>
              <a:ext uri="{FF2B5EF4-FFF2-40B4-BE49-F238E27FC236}">
                <a16:creationId xmlns:a16="http://schemas.microsoft.com/office/drawing/2014/main" id="{F10C1136-C2BA-4E56-90B6-FF5E48E76413}"/>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E49C7A25-F0A9-4D1C-82C3-DDF6AFA99A6B}"/>
              </a:ext>
            </a:extLst>
          </p:cNvPr>
          <p:cNvSpPr/>
          <p:nvPr userDrawn="1"/>
        </p:nvSpPr>
        <p:spPr>
          <a:xfrm>
            <a:off x="0" y="0"/>
            <a:ext cx="12192000" cy="12251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9" name="Picture 8" descr="A picture containing food&#10;&#10;Description automatically generated">
            <a:extLst>
              <a:ext uri="{FF2B5EF4-FFF2-40B4-BE49-F238E27FC236}">
                <a16:creationId xmlns:a16="http://schemas.microsoft.com/office/drawing/2014/main" id="{6A00DE5F-5AE8-4E26-81FF-81D3DA9D16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8048" y="5696964"/>
            <a:ext cx="1871808" cy="1151511"/>
          </a:xfrm>
          <a:prstGeom prst="rect">
            <a:avLst/>
          </a:prstGeom>
        </p:spPr>
      </p:pic>
    </p:spTree>
    <p:extLst>
      <p:ext uri="{BB962C8B-B14F-4D97-AF65-F5344CB8AC3E}">
        <p14:creationId xmlns:p14="http://schemas.microsoft.com/office/powerpoint/2010/main" val="13431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7CB922-2382-47FD-A693-146AD99BB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ED1C84-4916-4CC3-8A1A-E212CD27C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607561-DE1B-4AF8-8340-5DD7F3D9E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074B5-4A1C-41FA-B461-F0C99FC6711B}" type="datetimeFigureOut">
              <a:rPr lang="en-GB" smtClean="0"/>
              <a:t>03/02/2020</a:t>
            </a:fld>
            <a:endParaRPr lang="en-GB"/>
          </a:p>
        </p:txBody>
      </p:sp>
      <p:sp>
        <p:nvSpPr>
          <p:cNvPr id="5" name="Footer Placeholder 4">
            <a:extLst>
              <a:ext uri="{FF2B5EF4-FFF2-40B4-BE49-F238E27FC236}">
                <a16:creationId xmlns:a16="http://schemas.microsoft.com/office/drawing/2014/main" id="{5ADEFC9E-FD50-4FF3-A3D5-64399EA1AE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CB2D63-5E24-4C09-B8F1-EB72832E15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8BCEC-E5B4-417C-8060-033805E1A13B}" type="slidenum">
              <a:rPr lang="en-GB" smtClean="0"/>
              <a:t>‹#›</a:t>
            </a:fld>
            <a:endParaRPr lang="en-GB"/>
          </a:p>
        </p:txBody>
      </p:sp>
      <p:sp>
        <p:nvSpPr>
          <p:cNvPr id="7" name="Rectangle 6">
            <a:extLst>
              <a:ext uri="{FF2B5EF4-FFF2-40B4-BE49-F238E27FC236}">
                <a16:creationId xmlns:a16="http://schemas.microsoft.com/office/drawing/2014/main" id="{FF231102-BF55-4277-A76A-372F4A4F1F3D}"/>
              </a:ext>
            </a:extLst>
          </p:cNvPr>
          <p:cNvSpPr/>
          <p:nvPr userDrawn="1"/>
        </p:nvSpPr>
        <p:spPr>
          <a:xfrm rot="5400000">
            <a:off x="-2766218" y="2766220"/>
            <a:ext cx="6858000" cy="13255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6478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care-act-2014-part-1-factsheets/care-act-factshee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C66CE5-4956-45B6-9748-A4AAD03D8A72}"/>
              </a:ext>
            </a:extLst>
          </p:cNvPr>
          <p:cNvSpPr/>
          <p:nvPr/>
        </p:nvSpPr>
        <p:spPr>
          <a:xfrm>
            <a:off x="0" y="0"/>
            <a:ext cx="6797964" cy="685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2E0316D-E11F-4073-8749-D44DABB8C4C7}"/>
              </a:ext>
            </a:extLst>
          </p:cNvPr>
          <p:cNvSpPr txBox="1"/>
          <p:nvPr/>
        </p:nvSpPr>
        <p:spPr>
          <a:xfrm>
            <a:off x="7431494" y="2936219"/>
            <a:ext cx="4127156" cy="1815882"/>
          </a:xfrm>
          <a:prstGeom prst="rect">
            <a:avLst/>
          </a:prstGeom>
          <a:noFill/>
        </p:spPr>
        <p:txBody>
          <a:bodyPr wrap="square" rtlCol="0">
            <a:spAutoFit/>
          </a:bodyPr>
          <a:lstStyle/>
          <a:p>
            <a:pPr algn="ctr"/>
            <a:r>
              <a:rPr lang="en-GB" sz="2800" dirty="0"/>
              <a:t>What it means</a:t>
            </a:r>
          </a:p>
          <a:p>
            <a:pPr algn="ctr"/>
            <a:r>
              <a:rPr lang="en-GB" sz="2800" dirty="0"/>
              <a:t>&amp;</a:t>
            </a:r>
          </a:p>
          <a:p>
            <a:pPr algn="ctr"/>
            <a:r>
              <a:rPr lang="en-GB" sz="2800" dirty="0"/>
              <a:t>How we do it</a:t>
            </a:r>
          </a:p>
          <a:p>
            <a:pPr algn="ctr"/>
            <a:endParaRPr lang="en-GB" sz="2800" dirty="0"/>
          </a:p>
        </p:txBody>
      </p:sp>
      <p:sp>
        <p:nvSpPr>
          <p:cNvPr id="2" name="Rectangle 1">
            <a:extLst>
              <a:ext uri="{FF2B5EF4-FFF2-40B4-BE49-F238E27FC236}">
                <a16:creationId xmlns:a16="http://schemas.microsoft.com/office/drawing/2014/main" id="{F17A30C1-AB3F-49B4-959E-362388DE1867}"/>
              </a:ext>
            </a:extLst>
          </p:cNvPr>
          <p:cNvSpPr/>
          <p:nvPr/>
        </p:nvSpPr>
        <p:spPr>
          <a:xfrm>
            <a:off x="894250" y="1304235"/>
            <a:ext cx="5394036" cy="2628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Co-production</a:t>
            </a:r>
          </a:p>
        </p:txBody>
      </p:sp>
      <p:pic>
        <p:nvPicPr>
          <p:cNvPr id="7" name="Picture 6" descr="A picture containing toy&#10;&#10;Description automatically generated">
            <a:extLst>
              <a:ext uri="{FF2B5EF4-FFF2-40B4-BE49-F238E27FC236}">
                <a16:creationId xmlns:a16="http://schemas.microsoft.com/office/drawing/2014/main" id="{1EF87E41-7372-4D19-8DDB-4C577AC33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626" y="4412952"/>
            <a:ext cx="3051283" cy="2281625"/>
          </a:xfrm>
          <a:prstGeom prst="rect">
            <a:avLst/>
          </a:prstGeom>
        </p:spPr>
      </p:pic>
    </p:spTree>
    <p:custDataLst>
      <p:tags r:id="rId1"/>
    </p:custDataLst>
    <p:extLst>
      <p:ext uri="{BB962C8B-B14F-4D97-AF65-F5344CB8AC3E}">
        <p14:creationId xmlns:p14="http://schemas.microsoft.com/office/powerpoint/2010/main" val="362345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C3635DE-4718-4F9D-84AF-DA9D7A6F29F7}"/>
              </a:ext>
            </a:extLst>
          </p:cNvPr>
          <p:cNvGraphicFramePr/>
          <p:nvPr>
            <p:extLst>
              <p:ext uri="{D42A27DB-BD31-4B8C-83A1-F6EECF244321}">
                <p14:modId xmlns:p14="http://schemas.microsoft.com/office/powerpoint/2010/main" val="1604521818"/>
              </p:ext>
            </p:extLst>
          </p:nvPr>
        </p:nvGraphicFramePr>
        <p:xfrm>
          <a:off x="1408370" y="798654"/>
          <a:ext cx="10189464" cy="6337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49E0BA5B-C6DB-4011-AF36-30AEC61F15BA}"/>
              </a:ext>
            </a:extLst>
          </p:cNvPr>
          <p:cNvSpPr/>
          <p:nvPr/>
        </p:nvSpPr>
        <p:spPr>
          <a:xfrm rot="16200000">
            <a:off x="-2759437" y="2885348"/>
            <a:ext cx="6741367" cy="970672"/>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en-GB" sz="2400" dirty="0">
                <a:solidFill>
                  <a:schemeClr val="bg1"/>
                </a:solidFill>
              </a:rPr>
              <a:t>There is no single formula for co-production</a:t>
            </a:r>
          </a:p>
        </p:txBody>
      </p:sp>
      <p:sp>
        <p:nvSpPr>
          <p:cNvPr id="10" name="Arrow: Down 9">
            <a:extLst>
              <a:ext uri="{FF2B5EF4-FFF2-40B4-BE49-F238E27FC236}">
                <a16:creationId xmlns:a16="http://schemas.microsoft.com/office/drawing/2014/main" id="{04ADC92F-0980-4324-BC75-AC91330DDDDF}"/>
              </a:ext>
            </a:extLst>
          </p:cNvPr>
          <p:cNvSpPr/>
          <p:nvPr/>
        </p:nvSpPr>
        <p:spPr>
          <a:xfrm>
            <a:off x="3642608" y="0"/>
            <a:ext cx="6120680" cy="936104"/>
          </a:xfrm>
          <a:prstGeom prst="downArrow">
            <a:avLst>
              <a:gd name="adj1" fmla="val 50000"/>
              <a:gd name="adj2" fmla="val 3372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dirty="0"/>
              <a:t>However, there are some key features that are present in co-production initiatives. </a:t>
            </a:r>
          </a:p>
        </p:txBody>
      </p:sp>
    </p:spTree>
    <p:extLst>
      <p:ext uri="{BB962C8B-B14F-4D97-AF65-F5344CB8AC3E}">
        <p14:creationId xmlns:p14="http://schemas.microsoft.com/office/powerpoint/2010/main" val="3857678844"/>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8A17139-2619-49AC-90D7-61364171022F}"/>
              </a:ext>
            </a:extLst>
          </p:cNvPr>
          <p:cNvGraphicFramePr/>
          <p:nvPr>
            <p:extLst>
              <p:ext uri="{D42A27DB-BD31-4B8C-83A1-F6EECF244321}">
                <p14:modId xmlns:p14="http://schemas.microsoft.com/office/powerpoint/2010/main" val="3099282809"/>
              </p:ext>
            </p:extLst>
          </p:nvPr>
        </p:nvGraphicFramePr>
        <p:xfrm>
          <a:off x="285217" y="156330"/>
          <a:ext cx="10537112" cy="556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6020085"/>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A71D3C-44FE-4E48-B732-ECCA4D4F99AF}"/>
              </a:ext>
            </a:extLst>
          </p:cNvPr>
          <p:cNvSpPr>
            <a:spLocks noGrp="1"/>
          </p:cNvSpPr>
          <p:nvPr>
            <p:ph type="title"/>
          </p:nvPr>
        </p:nvSpPr>
        <p:spPr>
          <a:xfrm rot="16200000">
            <a:off x="-2595958" y="2944883"/>
            <a:ext cx="6376574" cy="968234"/>
          </a:xfrm>
        </p:spPr>
        <p:txBody>
          <a:bodyPr>
            <a:normAutofit/>
          </a:bodyPr>
          <a:lstStyle/>
          <a:p>
            <a:pPr algn="l"/>
            <a:r>
              <a:rPr lang="en-GB" dirty="0">
                <a:solidFill>
                  <a:schemeClr val="bg1"/>
                </a:solidFill>
              </a:rPr>
              <a:t>Legal Frameworks</a:t>
            </a:r>
          </a:p>
        </p:txBody>
      </p:sp>
      <p:graphicFrame>
        <p:nvGraphicFramePr>
          <p:cNvPr id="2" name="Content Placeholder 1">
            <a:extLst>
              <a:ext uri="{FF2B5EF4-FFF2-40B4-BE49-F238E27FC236}">
                <a16:creationId xmlns:a16="http://schemas.microsoft.com/office/drawing/2014/main" id="{9B7F5CB0-3B8E-43BC-8537-60700BCDFE72}"/>
              </a:ext>
            </a:extLst>
          </p:cNvPr>
          <p:cNvGraphicFramePr>
            <a:graphicFrameLocks noGrp="1"/>
          </p:cNvGraphicFramePr>
          <p:nvPr>
            <p:ph idx="1"/>
            <p:extLst>
              <p:ext uri="{D42A27DB-BD31-4B8C-83A1-F6EECF244321}">
                <p14:modId xmlns:p14="http://schemas.microsoft.com/office/powerpoint/2010/main" val="614567003"/>
              </p:ext>
            </p:extLst>
          </p:nvPr>
        </p:nvGraphicFramePr>
        <p:xfrm>
          <a:off x="1744580" y="727419"/>
          <a:ext cx="9529161" cy="540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641616"/>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A71D3C-44FE-4E48-B732-ECCA4D4F99AF}"/>
              </a:ext>
            </a:extLst>
          </p:cNvPr>
          <p:cNvSpPr>
            <a:spLocks noGrp="1"/>
          </p:cNvSpPr>
          <p:nvPr>
            <p:ph type="title"/>
          </p:nvPr>
        </p:nvSpPr>
        <p:spPr>
          <a:xfrm rot="16200000">
            <a:off x="-2964981" y="2906058"/>
            <a:ext cx="6995120" cy="432048"/>
          </a:xfrm>
        </p:spPr>
        <p:txBody>
          <a:bodyPr>
            <a:noAutofit/>
          </a:bodyPr>
          <a:lstStyle/>
          <a:p>
            <a:pPr algn="l"/>
            <a:r>
              <a:rPr lang="en-GB" sz="4800" dirty="0">
                <a:solidFill>
                  <a:schemeClr val="bg1"/>
                </a:solidFill>
              </a:rPr>
              <a:t>Legal Frameworks</a:t>
            </a:r>
          </a:p>
        </p:txBody>
      </p:sp>
      <p:graphicFrame>
        <p:nvGraphicFramePr>
          <p:cNvPr id="2" name="Content Placeholder 1">
            <a:extLst>
              <a:ext uri="{FF2B5EF4-FFF2-40B4-BE49-F238E27FC236}">
                <a16:creationId xmlns:a16="http://schemas.microsoft.com/office/drawing/2014/main" id="{9B7F5CB0-3B8E-43BC-8537-60700BCDFE72}"/>
              </a:ext>
            </a:extLst>
          </p:cNvPr>
          <p:cNvGraphicFramePr>
            <a:graphicFrameLocks noGrp="1"/>
          </p:cNvGraphicFramePr>
          <p:nvPr>
            <p:ph idx="1"/>
            <p:extLst>
              <p:ext uri="{D42A27DB-BD31-4B8C-83A1-F6EECF244321}">
                <p14:modId xmlns:p14="http://schemas.microsoft.com/office/powerpoint/2010/main" val="3859309377"/>
              </p:ext>
            </p:extLst>
          </p:nvPr>
        </p:nvGraphicFramePr>
        <p:xfrm>
          <a:off x="1669957" y="1192192"/>
          <a:ext cx="9117647" cy="5109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150996"/>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D21A4C-5772-4418-B36D-C5A67C87D2B5}"/>
              </a:ext>
            </a:extLst>
          </p:cNvPr>
          <p:cNvSpPr>
            <a:spLocks noGrp="1"/>
          </p:cNvSpPr>
          <p:nvPr>
            <p:ph type="title"/>
          </p:nvPr>
        </p:nvSpPr>
        <p:spPr>
          <a:xfrm>
            <a:off x="2825594" y="2559784"/>
            <a:ext cx="6995120" cy="1143000"/>
          </a:xfrm>
        </p:spPr>
        <p:txBody>
          <a:bodyPr>
            <a:normAutofit fontScale="90000"/>
          </a:bodyPr>
          <a:lstStyle/>
          <a:p>
            <a:r>
              <a:rPr lang="en-GB" dirty="0">
                <a:solidFill>
                  <a:schemeClr val="accent6">
                    <a:lumMod val="75000"/>
                  </a:schemeClr>
                </a:solidFill>
              </a:rPr>
              <a:t>What are Millennium doing for co-production?</a:t>
            </a:r>
          </a:p>
        </p:txBody>
      </p:sp>
    </p:spTree>
    <p:extLst>
      <p:ext uri="{BB962C8B-B14F-4D97-AF65-F5344CB8AC3E}">
        <p14:creationId xmlns:p14="http://schemas.microsoft.com/office/powerpoint/2010/main" val="4188290522"/>
      </p:ext>
    </p:extLst>
  </p:cSld>
  <p:clrMapOvr>
    <a:masterClrMapping/>
  </p:clrMapOvr>
  <mc:AlternateContent xmlns:mc="http://schemas.openxmlformats.org/markup-compatibility/2006" xmlns:p15="http://schemas.microsoft.com/office/powerpoint/2012/main">
    <mc:Choice Requires="p15">
      <p:transition>
        <p15:prstTrans prst="peelOff" invX="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5748E9-C7E8-435B-85F3-3E45F92144F8}"/>
              </a:ext>
            </a:extLst>
          </p:cNvPr>
          <p:cNvSpPr>
            <a:spLocks noGrp="1"/>
          </p:cNvSpPr>
          <p:nvPr>
            <p:ph type="title"/>
          </p:nvPr>
        </p:nvSpPr>
        <p:spPr>
          <a:xfrm>
            <a:off x="1918554" y="337579"/>
            <a:ext cx="8354891" cy="1035167"/>
          </a:xfrm>
        </p:spPr>
        <p:txBody>
          <a:bodyPr vert="horz" lIns="91440" tIns="45720" rIns="91440" bIns="45720" rtlCol="0" anchor="b">
            <a:normAutofit fontScale="90000"/>
          </a:bodyPr>
          <a:lstStyle/>
          <a:p>
            <a:r>
              <a:rPr lang="en-US" sz="2000" dirty="0">
                <a:solidFill>
                  <a:srgbClr val="FFFFFF"/>
                </a:solidFill>
                <a:highlight>
                  <a:srgbClr val="C0C0C0"/>
                </a:highlight>
              </a:rPr>
              <a:t>The important aspects below are the arrows coming in signify how we will ensure everyone is part of conception of the design. The way we then transfer this into strategy and delivery is important aspect to ensure that we are working together to achieve this. </a:t>
            </a:r>
            <a:endParaRPr lang="en-US" sz="1400" dirty="0">
              <a:solidFill>
                <a:srgbClr val="FFFFFF"/>
              </a:solidFill>
            </a:endParaRPr>
          </a:p>
        </p:txBody>
      </p:sp>
      <p:pic>
        <p:nvPicPr>
          <p:cNvPr id="8" name="Content Placeholder 4">
            <a:extLst>
              <a:ext uri="{FF2B5EF4-FFF2-40B4-BE49-F238E27FC236}">
                <a16:creationId xmlns:a16="http://schemas.microsoft.com/office/drawing/2014/main" id="{44B2A0B5-EBE8-455B-9FE7-73752F1BAC25}"/>
              </a:ext>
            </a:extLst>
          </p:cNvPr>
          <p:cNvPicPr>
            <a:picLocks noChangeAspect="1"/>
          </p:cNvPicPr>
          <p:nvPr/>
        </p:nvPicPr>
        <p:blipFill>
          <a:blip r:embed="rId3"/>
          <a:stretch>
            <a:fillRect/>
          </a:stretch>
        </p:blipFill>
        <p:spPr>
          <a:xfrm>
            <a:off x="0" y="1550547"/>
            <a:ext cx="9583838" cy="5307454"/>
          </a:xfrm>
          <a:prstGeom prst="rect">
            <a:avLst/>
          </a:prstGeom>
        </p:spPr>
      </p:pic>
      <p:sp>
        <p:nvSpPr>
          <p:cNvPr id="4" name="Slide Number Placeholder 3">
            <a:extLst>
              <a:ext uri="{FF2B5EF4-FFF2-40B4-BE49-F238E27FC236}">
                <a16:creationId xmlns:a16="http://schemas.microsoft.com/office/drawing/2014/main" id="{DA67B57B-8DCF-4455-BA77-B66455C8A485}"/>
              </a:ext>
            </a:extLst>
          </p:cNvPr>
          <p:cNvSpPr>
            <a:spLocks noGrp="1"/>
          </p:cNvSpPr>
          <p:nvPr>
            <p:ph type="sldNum" sz="quarter" idx="12"/>
          </p:nvPr>
        </p:nvSpPr>
        <p:spPr>
          <a:xfrm>
            <a:off x="7884368" y="404664"/>
            <a:ext cx="755576"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DF6C21C-D45E-40C5-8940-DFD2218AC817}" type="slidenum">
              <a:rPr lang="en-GB" smtClean="0"/>
              <a:pPr/>
              <a:t>15</a:t>
            </a:fld>
            <a:endParaRPr lang="en-US" sz="1000">
              <a:solidFill>
                <a:srgbClr val="898989"/>
              </a:solidFill>
            </a:endParaRPr>
          </a:p>
        </p:txBody>
      </p:sp>
    </p:spTree>
    <p:extLst>
      <p:ext uri="{BB962C8B-B14F-4D97-AF65-F5344CB8AC3E}">
        <p14:creationId xmlns:p14="http://schemas.microsoft.com/office/powerpoint/2010/main" val="2425069331"/>
      </p:ext>
    </p:extLst>
  </p:cSld>
  <p:clrMapOvr>
    <a:masterClrMapping/>
  </p:clrMapOvr>
  <mc:AlternateContent xmlns:mc="http://schemas.openxmlformats.org/markup-compatibility/2006" xmlns:p15="http://schemas.microsoft.com/office/powerpoint/2012/main">
    <mc:Choice Requires="p15">
      <p:transition>
        <p15:prstTrans prst="peelOff" invX="1"/>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croll: Horizontal 6">
            <a:extLst>
              <a:ext uri="{FF2B5EF4-FFF2-40B4-BE49-F238E27FC236}">
                <a16:creationId xmlns:a16="http://schemas.microsoft.com/office/drawing/2014/main" id="{0D617227-708E-4CB6-AF52-BDE3CF7D3E57}"/>
              </a:ext>
            </a:extLst>
          </p:cNvPr>
          <p:cNvSpPr/>
          <p:nvPr/>
        </p:nvSpPr>
        <p:spPr>
          <a:xfrm>
            <a:off x="2261574" y="320519"/>
            <a:ext cx="7668852" cy="1827584"/>
          </a:xfrm>
          <a:prstGeom prst="horizontalScroll">
            <a:avLst/>
          </a:prstGeom>
          <a:ln>
            <a:solidFill>
              <a:schemeClr val="tx1"/>
            </a:solidFill>
          </a:ln>
          <a:effectLst>
            <a:outerShdw blurRad="50800" dist="38100" algn="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chemeClr val="bg1"/>
                </a:solidFill>
              </a:rPr>
              <a:t>We’d like everyone to join and stay on the Millennium co-production bus.</a:t>
            </a:r>
          </a:p>
          <a:p>
            <a:pPr algn="ctr"/>
            <a:endParaRPr lang="en-GB" sz="2000" b="1" dirty="0">
              <a:solidFill>
                <a:schemeClr val="bg1"/>
              </a:solidFill>
            </a:endParaRPr>
          </a:p>
          <a:p>
            <a:pPr algn="ctr"/>
            <a:r>
              <a:rPr lang="en-GB" sz="2000" b="1" dirty="0">
                <a:solidFill>
                  <a:schemeClr val="bg1"/>
                </a:solidFill>
              </a:rPr>
              <a:t>Thank you for taking the time to look at this information session</a:t>
            </a:r>
          </a:p>
        </p:txBody>
      </p:sp>
      <p:pic>
        <p:nvPicPr>
          <p:cNvPr id="2" name="Picture 1">
            <a:extLst>
              <a:ext uri="{FF2B5EF4-FFF2-40B4-BE49-F238E27FC236}">
                <a16:creationId xmlns:a16="http://schemas.microsoft.com/office/drawing/2014/main" id="{9BAE156B-0ECE-469D-B9FC-4726188152A5}"/>
              </a:ext>
            </a:extLst>
          </p:cNvPr>
          <p:cNvPicPr>
            <a:picLocks noChangeAspect="1"/>
          </p:cNvPicPr>
          <p:nvPr/>
        </p:nvPicPr>
        <p:blipFill>
          <a:blip r:embed="rId4"/>
          <a:stretch>
            <a:fillRect/>
          </a:stretch>
        </p:blipFill>
        <p:spPr>
          <a:xfrm>
            <a:off x="2927648" y="2379339"/>
            <a:ext cx="6096000" cy="354330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F6450E0B-15CB-4457-97D9-15B7D006598F}"/>
              </a:ext>
            </a:extLst>
          </p:cNvPr>
          <p:cNvSpPr/>
          <p:nvPr/>
        </p:nvSpPr>
        <p:spPr>
          <a:xfrm rot="11056979" flipV="1">
            <a:off x="5161979" y="4052476"/>
            <a:ext cx="574077" cy="7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Millennium</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58A821-64F2-4249-A6E5-F8D7D00AA74E}"/>
              </a:ext>
            </a:extLst>
          </p:cNvPr>
          <p:cNvSpPr/>
          <p:nvPr/>
        </p:nvSpPr>
        <p:spPr>
          <a:xfrm>
            <a:off x="0" y="0"/>
            <a:ext cx="12192000" cy="122511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200"/>
          </a:p>
        </p:txBody>
      </p:sp>
      <p:sp>
        <p:nvSpPr>
          <p:cNvPr id="2" name="Rectangle 1">
            <a:extLst>
              <a:ext uri="{FF2B5EF4-FFF2-40B4-BE49-F238E27FC236}">
                <a16:creationId xmlns:a16="http://schemas.microsoft.com/office/drawing/2014/main" id="{198CC4D6-8796-4F72-A50D-DEBCA1104D66}"/>
              </a:ext>
            </a:extLst>
          </p:cNvPr>
          <p:cNvSpPr/>
          <p:nvPr/>
        </p:nvSpPr>
        <p:spPr>
          <a:xfrm>
            <a:off x="5157925" y="4326431"/>
            <a:ext cx="656948" cy="236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food&#10;&#10;Description automatically generated">
            <a:extLst>
              <a:ext uri="{FF2B5EF4-FFF2-40B4-BE49-F238E27FC236}">
                <a16:creationId xmlns:a16="http://schemas.microsoft.com/office/drawing/2014/main" id="{F7DA2FB5-1D86-4F34-AA52-498E326B9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673" y="5341364"/>
            <a:ext cx="2465327" cy="1516636"/>
          </a:xfrm>
          <a:prstGeom prst="rect">
            <a:avLst/>
          </a:prstGeom>
        </p:spPr>
      </p:pic>
      <p:sp>
        <p:nvSpPr>
          <p:cNvPr id="3" name="TextBox 2">
            <a:extLst>
              <a:ext uri="{FF2B5EF4-FFF2-40B4-BE49-F238E27FC236}">
                <a16:creationId xmlns:a16="http://schemas.microsoft.com/office/drawing/2014/main" id="{DFF44052-48FB-422A-9911-57E4B7D10F5B}"/>
              </a:ext>
            </a:extLst>
          </p:cNvPr>
          <p:cNvSpPr txBox="1"/>
          <p:nvPr/>
        </p:nvSpPr>
        <p:spPr>
          <a:xfrm>
            <a:off x="157133" y="115613"/>
            <a:ext cx="9569540" cy="954107"/>
          </a:xfrm>
          <a:prstGeom prst="rect">
            <a:avLst/>
          </a:prstGeom>
          <a:noFill/>
        </p:spPr>
        <p:txBody>
          <a:bodyPr wrap="square" rtlCol="0">
            <a:spAutoFit/>
          </a:bodyPr>
          <a:lstStyle/>
          <a:p>
            <a:r>
              <a:rPr lang="en-US" sz="2800" dirty="0">
                <a:solidFill>
                  <a:schemeClr val="bg1"/>
                </a:solidFill>
                <a:latin typeface="Abadi" panose="020B0604020104020204" pitchFamily="34" charset="0"/>
              </a:rPr>
              <a:t>In the Competency Framework, this course sits within the Leadership wheel </a:t>
            </a:r>
            <a:endParaRPr lang="en-GB" sz="2800" dirty="0">
              <a:solidFill>
                <a:schemeClr val="bg1"/>
              </a:solidFill>
              <a:latin typeface="Abadi" panose="020B0604020104020204" pitchFamily="34" charset="0"/>
            </a:endParaRPr>
          </a:p>
        </p:txBody>
      </p:sp>
      <p:pic>
        <p:nvPicPr>
          <p:cNvPr id="7" name="Picture 6" descr="A picture containing device&#10;&#10;Description automatically generated">
            <a:extLst>
              <a:ext uri="{FF2B5EF4-FFF2-40B4-BE49-F238E27FC236}">
                <a16:creationId xmlns:a16="http://schemas.microsoft.com/office/drawing/2014/main" id="{F294F2A2-C4F4-460D-88DA-F42000B74C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2271" y="1340731"/>
            <a:ext cx="3545153" cy="3664860"/>
          </a:xfrm>
          <a:prstGeom prst="rect">
            <a:avLst/>
          </a:prstGeom>
        </p:spPr>
      </p:pic>
      <p:sp>
        <p:nvSpPr>
          <p:cNvPr id="9" name="Rectangle 8">
            <a:extLst>
              <a:ext uri="{FF2B5EF4-FFF2-40B4-BE49-F238E27FC236}">
                <a16:creationId xmlns:a16="http://schemas.microsoft.com/office/drawing/2014/main" id="{F2DF7F87-44D8-4A5E-882F-5F29B9D18DC3}"/>
              </a:ext>
            </a:extLst>
          </p:cNvPr>
          <p:cNvSpPr/>
          <p:nvPr/>
        </p:nvSpPr>
        <p:spPr>
          <a:xfrm>
            <a:off x="1649329" y="1679073"/>
            <a:ext cx="6617341" cy="4801314"/>
          </a:xfrm>
          <a:prstGeom prst="rect">
            <a:avLst/>
          </a:prstGeom>
        </p:spPr>
        <p:txBody>
          <a:bodyPr wrap="square">
            <a:spAutoFit/>
          </a:bodyPr>
          <a:lstStyle/>
          <a:p>
            <a:pPr>
              <a:spcAft>
                <a:spcPts val="0"/>
              </a:spcAft>
            </a:pPr>
            <a:r>
              <a:rPr lang="en-GB" b="1" dirty="0">
                <a:solidFill>
                  <a:srgbClr val="00B050"/>
                </a:solidFill>
                <a:latin typeface="Abadi" panose="020B0604020104020204" pitchFamily="34" charset="0"/>
                <a:ea typeface="Calibri" panose="020F0502020204030204" pitchFamily="34" charset="0"/>
              </a:rPr>
              <a:t>Values</a:t>
            </a:r>
            <a:r>
              <a:rPr lang="en-GB" dirty="0">
                <a:latin typeface="Abadi" panose="020B0604020104020204" pitchFamily="34" charset="0"/>
                <a:ea typeface="Calibri" panose="020F0502020204030204" pitchFamily="34" charset="0"/>
              </a:rPr>
              <a:t> : living our values each and every day</a:t>
            </a:r>
          </a:p>
          <a:p>
            <a:pPr>
              <a:spcAft>
                <a:spcPts val="0"/>
              </a:spcAft>
            </a:pPr>
            <a:endParaRPr lang="en-GB" dirty="0">
              <a:latin typeface="Abadi" panose="020B0604020104020204" pitchFamily="34" charset="0"/>
              <a:ea typeface="Calibri" panose="020F0502020204030204" pitchFamily="34" charset="0"/>
            </a:endParaRPr>
          </a:p>
          <a:p>
            <a:pPr>
              <a:spcAft>
                <a:spcPts val="0"/>
              </a:spcAft>
            </a:pPr>
            <a:r>
              <a:rPr lang="en-GB" b="1" dirty="0">
                <a:solidFill>
                  <a:srgbClr val="7030A0"/>
                </a:solidFill>
                <a:latin typeface="Abadi" panose="020B0604020104020204" pitchFamily="34" charset="0"/>
                <a:ea typeface="Calibri" panose="020F0502020204030204" pitchFamily="34" charset="0"/>
              </a:rPr>
              <a:t>Finance</a:t>
            </a:r>
            <a:r>
              <a:rPr lang="en-GB" dirty="0">
                <a:latin typeface="Abadi" panose="020B0604020104020204" pitchFamily="34" charset="0"/>
                <a:ea typeface="Calibri" panose="020F0502020204030204" pitchFamily="34" charset="0"/>
              </a:rPr>
              <a:t> : be mindful of spending other’s money</a:t>
            </a:r>
          </a:p>
          <a:p>
            <a:pPr>
              <a:spcAft>
                <a:spcPts val="0"/>
              </a:spcAft>
            </a:pPr>
            <a:endParaRPr lang="en-GB" dirty="0">
              <a:latin typeface="Abadi" panose="020B0604020104020204" pitchFamily="34" charset="0"/>
              <a:ea typeface="Calibri" panose="020F0502020204030204" pitchFamily="34" charset="0"/>
            </a:endParaRPr>
          </a:p>
          <a:p>
            <a:pPr>
              <a:spcAft>
                <a:spcPts val="0"/>
              </a:spcAft>
            </a:pPr>
            <a:r>
              <a:rPr lang="en-GB" b="1" dirty="0">
                <a:solidFill>
                  <a:srgbClr val="92D050"/>
                </a:solidFill>
                <a:latin typeface="Abadi" panose="020B0604020104020204" pitchFamily="34" charset="0"/>
                <a:ea typeface="Calibri" panose="020F0502020204030204" pitchFamily="34" charset="0"/>
              </a:rPr>
              <a:t>Governance</a:t>
            </a:r>
            <a:r>
              <a:rPr lang="en-GB" dirty="0">
                <a:latin typeface="Abadi" panose="020B0604020104020204" pitchFamily="34" charset="0"/>
                <a:ea typeface="Calibri" panose="020F0502020204030204" pitchFamily="34" charset="0"/>
              </a:rPr>
              <a:t> : be professional</a:t>
            </a:r>
          </a:p>
          <a:p>
            <a:pPr>
              <a:spcAft>
                <a:spcPts val="0"/>
              </a:spcAft>
            </a:pPr>
            <a:endParaRPr lang="en-GB" dirty="0">
              <a:latin typeface="Abadi" panose="020B0604020104020204" pitchFamily="34" charset="0"/>
              <a:ea typeface="Calibri" panose="020F0502020204030204" pitchFamily="34" charset="0"/>
            </a:endParaRPr>
          </a:p>
          <a:p>
            <a:pPr>
              <a:spcAft>
                <a:spcPts val="0"/>
              </a:spcAft>
            </a:pPr>
            <a:r>
              <a:rPr lang="en-GB" b="1" dirty="0">
                <a:solidFill>
                  <a:srgbClr val="FF00FF"/>
                </a:solidFill>
                <a:latin typeface="Abadi" panose="020B0604020104020204" pitchFamily="34" charset="0"/>
                <a:ea typeface="Calibri" panose="020F0502020204030204" pitchFamily="34" charset="0"/>
              </a:rPr>
              <a:t>Environment</a:t>
            </a:r>
            <a:r>
              <a:rPr lang="en-GB" dirty="0">
                <a:latin typeface="Abadi" panose="020B0604020104020204" pitchFamily="34" charset="0"/>
                <a:ea typeface="Calibri" panose="020F0502020204030204" pitchFamily="34" charset="0"/>
              </a:rPr>
              <a:t> : ensure that our physical and social environment delivers for all</a:t>
            </a:r>
          </a:p>
          <a:p>
            <a:pPr>
              <a:spcAft>
                <a:spcPts val="0"/>
              </a:spcAft>
            </a:pPr>
            <a:endParaRPr lang="en-GB" dirty="0">
              <a:latin typeface="Abadi" panose="020B0604020104020204" pitchFamily="34" charset="0"/>
              <a:ea typeface="Calibri" panose="020F0502020204030204" pitchFamily="34" charset="0"/>
            </a:endParaRPr>
          </a:p>
          <a:p>
            <a:pPr>
              <a:spcAft>
                <a:spcPts val="0"/>
              </a:spcAft>
            </a:pPr>
            <a:r>
              <a:rPr lang="en-GB" b="1" dirty="0">
                <a:solidFill>
                  <a:srgbClr val="00B0F0"/>
                </a:solidFill>
                <a:highlight>
                  <a:srgbClr val="FFFF00"/>
                </a:highlight>
                <a:latin typeface="Abadi" panose="020B0604020104020204" pitchFamily="34" charset="0"/>
                <a:ea typeface="Calibri" panose="020F0502020204030204" pitchFamily="34" charset="0"/>
              </a:rPr>
              <a:t>Leadership</a:t>
            </a:r>
            <a:r>
              <a:rPr lang="en-GB" dirty="0">
                <a:highlight>
                  <a:srgbClr val="FFFF00"/>
                </a:highlight>
                <a:latin typeface="Abadi" panose="020B0604020104020204" pitchFamily="34" charset="0"/>
                <a:ea typeface="Calibri" panose="020F0502020204030204" pitchFamily="34" charset="0"/>
              </a:rPr>
              <a:t> : lead self, recognising impact on others and play your part in delivering the strategy</a:t>
            </a:r>
          </a:p>
          <a:p>
            <a:pPr>
              <a:spcAft>
                <a:spcPts val="0"/>
              </a:spcAft>
            </a:pPr>
            <a:endParaRPr lang="en-GB" dirty="0">
              <a:latin typeface="Abadi" panose="020B0604020104020204" pitchFamily="34" charset="0"/>
              <a:ea typeface="Calibri" panose="020F0502020204030204" pitchFamily="34" charset="0"/>
            </a:endParaRPr>
          </a:p>
          <a:p>
            <a:pPr>
              <a:spcAft>
                <a:spcPts val="0"/>
              </a:spcAft>
            </a:pPr>
            <a:r>
              <a:rPr lang="en-GB" b="1" dirty="0">
                <a:solidFill>
                  <a:srgbClr val="FF0000"/>
                </a:solidFill>
                <a:latin typeface="Abadi" panose="020B0604020104020204" pitchFamily="34" charset="0"/>
                <a:ea typeface="Calibri" panose="020F0502020204030204" pitchFamily="34" charset="0"/>
              </a:rPr>
              <a:t>Technical</a:t>
            </a:r>
            <a:r>
              <a:rPr lang="en-GB" dirty="0">
                <a:latin typeface="Abadi" panose="020B0604020104020204" pitchFamily="34" charset="0"/>
                <a:ea typeface="Calibri" panose="020F0502020204030204" pitchFamily="34" charset="0"/>
              </a:rPr>
              <a:t> : ensure a person centred approach, understanding the part you play at Millennium and in the sector</a:t>
            </a:r>
          </a:p>
          <a:p>
            <a:pPr>
              <a:spcAft>
                <a:spcPts val="0"/>
              </a:spcAft>
            </a:pPr>
            <a:endParaRPr lang="en-GB" dirty="0">
              <a:latin typeface="Abadi" panose="020B0604020104020204" pitchFamily="34" charset="0"/>
              <a:ea typeface="Calibri" panose="020F0502020204030204" pitchFamily="34" charset="0"/>
            </a:endParaRPr>
          </a:p>
          <a:p>
            <a:r>
              <a:rPr lang="en-GB" b="1" dirty="0">
                <a:solidFill>
                  <a:srgbClr val="FFC000"/>
                </a:solidFill>
                <a:latin typeface="Abadi" panose="020B0604020104020204" pitchFamily="34" charset="0"/>
                <a:ea typeface="Calibri" panose="020F0502020204030204" pitchFamily="34" charset="0"/>
              </a:rPr>
              <a:t>People Management </a:t>
            </a:r>
            <a:r>
              <a:rPr lang="en-GB" dirty="0">
                <a:latin typeface="Abadi" panose="020B0604020104020204" pitchFamily="34" charset="0"/>
                <a:ea typeface="Calibri" panose="020F0502020204030204" pitchFamily="34" charset="0"/>
              </a:rPr>
              <a:t>: be accountable and work together as a team</a:t>
            </a:r>
            <a:endParaRPr lang="en-GB" dirty="0">
              <a:latin typeface="Abadi" panose="020B0604020104020204" pitchFamily="34" charset="0"/>
            </a:endParaRPr>
          </a:p>
        </p:txBody>
      </p:sp>
    </p:spTree>
    <p:custDataLst>
      <p:tags r:id="rId1"/>
    </p:custDataLst>
    <p:extLst>
      <p:ext uri="{BB962C8B-B14F-4D97-AF65-F5344CB8AC3E}">
        <p14:creationId xmlns:p14="http://schemas.microsoft.com/office/powerpoint/2010/main" val="88213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405F2-FD96-4CF4-A521-55F3670FF131}"/>
              </a:ext>
            </a:extLst>
          </p:cNvPr>
          <p:cNvSpPr>
            <a:spLocks noGrp="1"/>
          </p:cNvSpPr>
          <p:nvPr>
            <p:ph type="title"/>
          </p:nvPr>
        </p:nvSpPr>
        <p:spPr>
          <a:xfrm>
            <a:off x="2489199" y="1204109"/>
            <a:ext cx="7517548" cy="857894"/>
          </a:xfrm>
        </p:spPr>
        <p:txBody>
          <a:bodyPr vert="horz" lIns="91440" tIns="45720" rIns="91440" bIns="45720" rtlCol="0" anchor="ctr">
            <a:normAutofit/>
          </a:bodyPr>
          <a:lstStyle/>
          <a:p>
            <a:pPr algn="l">
              <a:lnSpc>
                <a:spcPct val="90000"/>
              </a:lnSpc>
            </a:pPr>
            <a:r>
              <a:rPr lang="en-US" sz="3500" dirty="0">
                <a:solidFill>
                  <a:srgbClr val="FFFFFF"/>
                </a:solidFill>
              </a:rPr>
              <a:t>Meaning</a:t>
            </a:r>
          </a:p>
        </p:txBody>
      </p:sp>
      <p:sp>
        <p:nvSpPr>
          <p:cNvPr id="3" name="Content Placeholder 2">
            <a:extLst>
              <a:ext uri="{FF2B5EF4-FFF2-40B4-BE49-F238E27FC236}">
                <a16:creationId xmlns:a16="http://schemas.microsoft.com/office/drawing/2014/main" id="{44943710-16E7-4B72-836E-59DF13DDA5ED}"/>
              </a:ext>
            </a:extLst>
          </p:cNvPr>
          <p:cNvSpPr>
            <a:spLocks noGrp="1"/>
          </p:cNvSpPr>
          <p:nvPr>
            <p:ph sz="half" idx="1"/>
          </p:nvPr>
        </p:nvSpPr>
        <p:spPr>
          <a:xfrm>
            <a:off x="2369696" y="3182358"/>
            <a:ext cx="7756554" cy="2471533"/>
          </a:xfrm>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p>
            <a:pPr marL="571500" indent="-457200">
              <a:buFont typeface="Wingdings" panose="05000000000000000000" pitchFamily="2" charset="2"/>
              <a:buChar char="Ø"/>
            </a:pPr>
            <a:endParaRPr lang="en-US" sz="4400" dirty="0"/>
          </a:p>
          <a:p>
            <a:pPr marL="571500" indent="-457200">
              <a:buFont typeface="Wingdings" panose="05000000000000000000" pitchFamily="2" charset="2"/>
              <a:buChar char="Ø"/>
            </a:pPr>
            <a:r>
              <a:rPr lang="en-US" sz="4400" dirty="0"/>
              <a:t>Jointly working with another or others</a:t>
            </a:r>
          </a:p>
        </p:txBody>
      </p:sp>
      <p:pic>
        <p:nvPicPr>
          <p:cNvPr id="6" name="Content Placeholder 5">
            <a:extLst>
              <a:ext uri="{FF2B5EF4-FFF2-40B4-BE49-F238E27FC236}">
                <a16:creationId xmlns:a16="http://schemas.microsoft.com/office/drawing/2014/main" id="{9C75D285-F296-4038-B3DE-9CE2E6912EC1}"/>
              </a:ext>
            </a:extLst>
          </p:cNvPr>
          <p:cNvPicPr>
            <a:picLocks noGrp="1" noChangeAspect="1"/>
          </p:cNvPicPr>
          <p:nvPr>
            <p:ph sz="half" idx="2"/>
          </p:nvPr>
        </p:nvPicPr>
        <p:blipFill>
          <a:blip r:embed="rId3"/>
          <a:stretch>
            <a:fillRect/>
          </a:stretch>
        </p:blipFill>
        <p:spPr>
          <a:xfrm>
            <a:off x="2625938" y="488361"/>
            <a:ext cx="5421214" cy="2313051"/>
          </a:xfrm>
          <a:prstGeom prst="rect">
            <a:avLst/>
          </a:prstGeom>
        </p:spPr>
      </p:pic>
    </p:spTree>
    <p:extLst>
      <p:ext uri="{BB962C8B-B14F-4D97-AF65-F5344CB8AC3E}">
        <p14:creationId xmlns:p14="http://schemas.microsoft.com/office/powerpoint/2010/main" val="2114629804"/>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8626-554B-4E6A-8B60-83430124CBAC}"/>
              </a:ext>
            </a:extLst>
          </p:cNvPr>
          <p:cNvSpPr>
            <a:spLocks noGrp="1"/>
          </p:cNvSpPr>
          <p:nvPr>
            <p:ph type="title"/>
          </p:nvPr>
        </p:nvSpPr>
        <p:spPr>
          <a:xfrm>
            <a:off x="1991544" y="476672"/>
            <a:ext cx="7427168" cy="504056"/>
          </a:xfrm>
        </p:spPr>
        <p:txBody>
          <a:bodyPr>
            <a:normAutofit fontScale="90000"/>
          </a:bodyPr>
          <a:lstStyle/>
          <a:p>
            <a:pPr algn="l"/>
            <a:r>
              <a:rPr lang="en-GB" dirty="0"/>
              <a:t>In health and social care</a:t>
            </a:r>
          </a:p>
        </p:txBody>
      </p:sp>
      <p:sp>
        <p:nvSpPr>
          <p:cNvPr id="3" name="Content Placeholder 2">
            <a:extLst>
              <a:ext uri="{FF2B5EF4-FFF2-40B4-BE49-F238E27FC236}">
                <a16:creationId xmlns:a16="http://schemas.microsoft.com/office/drawing/2014/main" id="{B2A92434-B2CB-4585-961A-6D64F6B9F860}"/>
              </a:ext>
            </a:extLst>
          </p:cNvPr>
          <p:cNvSpPr>
            <a:spLocks noGrp="1"/>
          </p:cNvSpPr>
          <p:nvPr>
            <p:ph sz="half" idx="1"/>
          </p:nvPr>
        </p:nvSpPr>
        <p:spPr>
          <a:xfrm>
            <a:off x="1714982" y="1519178"/>
            <a:ext cx="8945301" cy="4781127"/>
          </a:xfrm>
        </p:spPr>
        <p:txBody>
          <a:bodyPr>
            <a:normAutofit/>
          </a:bodyPr>
          <a:lstStyle/>
          <a:p>
            <a:pPr marL="0" indent="0">
              <a:buNone/>
            </a:pPr>
            <a:r>
              <a:rPr lang="en-GB" dirty="0">
                <a:hlinkClick r:id="rId3"/>
              </a:rPr>
              <a:t>The </a:t>
            </a:r>
            <a:r>
              <a:rPr lang="en-GB" b="1" dirty="0">
                <a:hlinkClick r:id="rId3"/>
              </a:rPr>
              <a:t>Care</a:t>
            </a:r>
            <a:r>
              <a:rPr lang="en-GB" dirty="0">
                <a:hlinkClick r:id="rId3"/>
              </a:rPr>
              <a:t> Act </a:t>
            </a:r>
            <a:r>
              <a:rPr lang="en-GB" dirty="0"/>
              <a:t> says: </a:t>
            </a:r>
          </a:p>
          <a:p>
            <a:endParaRPr lang="en-GB" dirty="0"/>
          </a:p>
          <a:p>
            <a:pPr marL="0" indent="0">
              <a:buNone/>
            </a:pPr>
            <a:endParaRPr lang="en-GB" dirty="0"/>
          </a:p>
          <a:p>
            <a:pPr>
              <a:buFont typeface="Wingdings" panose="05000000000000000000" pitchFamily="2" charset="2"/>
              <a:buChar char="§"/>
            </a:pPr>
            <a:r>
              <a:rPr lang="en-GB" dirty="0"/>
              <a:t>'</a:t>
            </a:r>
            <a:r>
              <a:rPr lang="en-GB" b="1" dirty="0"/>
              <a:t>Co</a:t>
            </a:r>
            <a:r>
              <a:rPr lang="en-GB" dirty="0"/>
              <a:t>-</a:t>
            </a:r>
            <a:r>
              <a:rPr lang="en-GB" b="1" dirty="0"/>
              <a:t>production</a:t>
            </a:r>
            <a:r>
              <a:rPr lang="en-GB" dirty="0"/>
              <a:t> is when you as an individual influence the support and </a:t>
            </a:r>
            <a:r>
              <a:rPr lang="en-GB" b="1" dirty="0"/>
              <a:t>services</a:t>
            </a:r>
            <a:r>
              <a:rPr lang="en-GB" dirty="0"/>
              <a:t> you receive, or when groups of people get together to influence the way that </a:t>
            </a:r>
            <a:r>
              <a:rPr lang="en-GB" b="1" dirty="0"/>
              <a:t>services </a:t>
            </a:r>
            <a:r>
              <a:rPr lang="en-GB" dirty="0"/>
              <a:t>are designed, commissioned and delivered'.</a:t>
            </a:r>
          </a:p>
        </p:txBody>
      </p:sp>
      <p:pic>
        <p:nvPicPr>
          <p:cNvPr id="6" name="Content Placeholder 5">
            <a:extLst>
              <a:ext uri="{FF2B5EF4-FFF2-40B4-BE49-F238E27FC236}">
                <a16:creationId xmlns:a16="http://schemas.microsoft.com/office/drawing/2014/main" id="{FE2338EA-8666-41E3-B0F5-FF65F1AA064A}"/>
              </a:ext>
            </a:extLst>
          </p:cNvPr>
          <p:cNvPicPr>
            <a:picLocks noGrp="1" noChangeAspect="1"/>
          </p:cNvPicPr>
          <p:nvPr>
            <p:ph sz="half" idx="2"/>
          </p:nvPr>
        </p:nvPicPr>
        <p:blipFill>
          <a:blip r:embed="rId4"/>
          <a:stretch>
            <a:fillRect/>
          </a:stretch>
        </p:blipFill>
        <p:spPr>
          <a:xfrm>
            <a:off x="9302966" y="407702"/>
            <a:ext cx="2384998" cy="2384998"/>
          </a:xfrm>
          <a:prstGeom prst="rect">
            <a:avLst/>
          </a:prstGeom>
        </p:spPr>
      </p:pic>
    </p:spTree>
    <p:extLst>
      <p:ext uri="{BB962C8B-B14F-4D97-AF65-F5344CB8AC3E}">
        <p14:creationId xmlns:p14="http://schemas.microsoft.com/office/powerpoint/2010/main" val="3418173497"/>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E8F4927-130A-447D-8A8A-2F8DFC2F5901}"/>
              </a:ext>
            </a:extLst>
          </p:cNvPr>
          <p:cNvSpPr>
            <a:spLocks noGrp="1"/>
          </p:cNvSpPr>
          <p:nvPr>
            <p:ph type="title"/>
          </p:nvPr>
        </p:nvSpPr>
        <p:spPr>
          <a:xfrm>
            <a:off x="1399902" y="253559"/>
            <a:ext cx="5605629" cy="537469"/>
          </a:xfrm>
        </p:spPr>
        <p:txBody>
          <a:bodyPr vert="horz" lIns="91440" tIns="45720" rIns="91440" bIns="45720" rtlCol="0" anchor="ctr">
            <a:noAutofit/>
          </a:bodyPr>
          <a:lstStyle/>
          <a:p>
            <a:pPr algn="l">
              <a:lnSpc>
                <a:spcPct val="90000"/>
              </a:lnSpc>
            </a:pPr>
            <a:r>
              <a:rPr lang="en-US" sz="4600" dirty="0"/>
              <a:t>Partnership</a:t>
            </a:r>
          </a:p>
        </p:txBody>
      </p:sp>
      <p:sp>
        <p:nvSpPr>
          <p:cNvPr id="11" name="Content Placeholder 10">
            <a:extLst>
              <a:ext uri="{FF2B5EF4-FFF2-40B4-BE49-F238E27FC236}">
                <a16:creationId xmlns:a16="http://schemas.microsoft.com/office/drawing/2014/main" id="{7C754D63-AC6A-40AF-8D7F-F334B36FD586}"/>
              </a:ext>
            </a:extLst>
          </p:cNvPr>
          <p:cNvSpPr>
            <a:spLocks noGrp="1"/>
          </p:cNvSpPr>
          <p:nvPr>
            <p:ph sz="half" idx="1"/>
          </p:nvPr>
        </p:nvSpPr>
        <p:spPr>
          <a:xfrm>
            <a:off x="1946134" y="1648638"/>
            <a:ext cx="6341340" cy="3980451"/>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114300" indent="0">
              <a:buNone/>
            </a:pPr>
            <a:endParaRPr lang="en-US" sz="2400" dirty="0"/>
          </a:p>
          <a:p>
            <a:pPr marL="114300" indent="0">
              <a:buNone/>
            </a:pPr>
            <a:r>
              <a:rPr lang="en-US" sz="2400" dirty="0"/>
              <a:t>Professionals working with communities and people who use services are likely to have a stronger focus on the outcomes of the support provided when they are </a:t>
            </a:r>
            <a:r>
              <a:rPr lang="en-US" sz="2400" dirty="0">
                <a:highlight>
                  <a:srgbClr val="008080"/>
                </a:highlight>
              </a:rPr>
              <a:t>co-producing, and potentially a greater focus on prevention.</a:t>
            </a:r>
            <a:r>
              <a:rPr lang="en-US" sz="2400" dirty="0">
                <a:highlight>
                  <a:srgbClr val="000080"/>
                </a:highlight>
              </a:rPr>
              <a:t> </a:t>
            </a:r>
          </a:p>
          <a:p>
            <a:pPr marL="114300" indent="0">
              <a:buNone/>
            </a:pPr>
            <a:endParaRPr lang="en-US" sz="2400" dirty="0"/>
          </a:p>
          <a:p>
            <a:pPr marL="114300" indent="0">
              <a:buNone/>
            </a:pPr>
            <a:r>
              <a:rPr lang="en-US" sz="2400" dirty="0"/>
              <a:t>The expectation being - </a:t>
            </a:r>
            <a:r>
              <a:rPr lang="en-US" sz="2400" dirty="0">
                <a:highlight>
                  <a:srgbClr val="008080"/>
                </a:highlight>
              </a:rPr>
              <a:t>improved outcomes for people who use services</a:t>
            </a:r>
          </a:p>
        </p:txBody>
      </p:sp>
      <p:pic>
        <p:nvPicPr>
          <p:cNvPr id="13" name="Content Placeholder 12">
            <a:extLst>
              <a:ext uri="{FF2B5EF4-FFF2-40B4-BE49-F238E27FC236}">
                <a16:creationId xmlns:a16="http://schemas.microsoft.com/office/drawing/2014/main" id="{BF49F3FF-7A1E-4DEF-83F8-DBF15E680B39}"/>
              </a:ext>
            </a:extLst>
          </p:cNvPr>
          <p:cNvPicPr>
            <a:picLocks noGrp="1" noChangeAspect="1"/>
          </p:cNvPicPr>
          <p:nvPr>
            <p:ph sz="half" idx="2"/>
          </p:nvPr>
        </p:nvPicPr>
        <p:blipFill>
          <a:blip r:embed="rId3"/>
          <a:stretch>
            <a:fillRect/>
          </a:stretch>
        </p:blipFill>
        <p:spPr>
          <a:xfrm>
            <a:off x="8614389" y="2730611"/>
            <a:ext cx="2439434" cy="1622222"/>
          </a:xfrm>
          <a:prstGeom prst="rect">
            <a:avLst/>
          </a:prstGeom>
        </p:spPr>
      </p:pic>
    </p:spTree>
    <p:extLst>
      <p:ext uri="{BB962C8B-B14F-4D97-AF65-F5344CB8AC3E}">
        <p14:creationId xmlns:p14="http://schemas.microsoft.com/office/powerpoint/2010/main" val="763696571"/>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B8E866-04A1-4E78-A9FD-B58BB05F3715}"/>
              </a:ext>
            </a:extLst>
          </p:cNvPr>
          <p:cNvSpPr>
            <a:spLocks noGrp="1"/>
          </p:cNvSpPr>
          <p:nvPr>
            <p:ph type="title"/>
          </p:nvPr>
        </p:nvSpPr>
        <p:spPr>
          <a:xfrm>
            <a:off x="1535924" y="254193"/>
            <a:ext cx="9120152" cy="864096"/>
          </a:xfrm>
        </p:spPr>
        <p:txBody>
          <a:bodyPr>
            <a:noAutofit/>
          </a:bodyPr>
          <a:lstStyle/>
          <a:p>
            <a:r>
              <a:rPr lang="en-GB" sz="3600" dirty="0"/>
              <a:t>Benefits of working in a co-productive way</a:t>
            </a:r>
          </a:p>
        </p:txBody>
      </p:sp>
      <p:graphicFrame>
        <p:nvGraphicFramePr>
          <p:cNvPr id="12" name="Diagram 11">
            <a:extLst>
              <a:ext uri="{FF2B5EF4-FFF2-40B4-BE49-F238E27FC236}">
                <a16:creationId xmlns:a16="http://schemas.microsoft.com/office/drawing/2014/main" id="{C64131C7-D026-428A-917B-365ED2B1A891}"/>
              </a:ext>
            </a:extLst>
          </p:cNvPr>
          <p:cNvGraphicFramePr/>
          <p:nvPr>
            <p:extLst>
              <p:ext uri="{D42A27DB-BD31-4B8C-83A1-F6EECF244321}">
                <p14:modId xmlns:p14="http://schemas.microsoft.com/office/powerpoint/2010/main" val="1971663734"/>
              </p:ext>
            </p:extLst>
          </p:nvPr>
        </p:nvGraphicFramePr>
        <p:xfrm>
          <a:off x="2719304" y="1666754"/>
          <a:ext cx="7130752" cy="4245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1675178"/>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2B95A8-8341-4CC1-9821-610AC1BC1473}"/>
              </a:ext>
            </a:extLst>
          </p:cNvPr>
          <p:cNvSpPr>
            <a:spLocks noGrp="1"/>
          </p:cNvSpPr>
          <p:nvPr>
            <p:ph type="title"/>
          </p:nvPr>
        </p:nvSpPr>
        <p:spPr>
          <a:xfrm>
            <a:off x="1375418" y="103758"/>
            <a:ext cx="9226992" cy="922114"/>
          </a:xfrm>
        </p:spPr>
        <p:txBody>
          <a:bodyPr>
            <a:noAutofit/>
          </a:bodyPr>
          <a:lstStyle/>
          <a:p>
            <a:r>
              <a:rPr lang="en-GB" sz="3600" dirty="0"/>
              <a:t>4 plus 1 person centred thinking tool</a:t>
            </a:r>
          </a:p>
        </p:txBody>
      </p:sp>
      <p:sp>
        <p:nvSpPr>
          <p:cNvPr id="11" name="Content Placeholder 10">
            <a:extLst>
              <a:ext uri="{FF2B5EF4-FFF2-40B4-BE49-F238E27FC236}">
                <a16:creationId xmlns:a16="http://schemas.microsoft.com/office/drawing/2014/main" id="{D94319A9-DB9F-4AF7-AD01-144126B4E969}"/>
              </a:ext>
            </a:extLst>
          </p:cNvPr>
          <p:cNvSpPr>
            <a:spLocks noGrp="1"/>
          </p:cNvSpPr>
          <p:nvPr>
            <p:ph sz="half" idx="1"/>
          </p:nvPr>
        </p:nvSpPr>
        <p:spPr>
          <a:xfrm>
            <a:off x="1991544" y="2060849"/>
            <a:ext cx="6707088" cy="2116831"/>
          </a:xfrm>
        </p:spPr>
        <p:txBody>
          <a:bodyPr/>
          <a:lstStyle/>
          <a:p>
            <a:pPr marL="514350" indent="-514350">
              <a:buFont typeface="+mj-lt"/>
              <a:buAutoNum type="arabicPeriod"/>
            </a:pPr>
            <a:r>
              <a:rPr lang="en-GB" dirty="0"/>
              <a:t>What have we done?</a:t>
            </a:r>
          </a:p>
          <a:p>
            <a:pPr marL="514350" indent="-514350">
              <a:buFont typeface="+mj-lt"/>
              <a:buAutoNum type="arabicPeriod"/>
            </a:pPr>
            <a:r>
              <a:rPr lang="en-GB" dirty="0"/>
              <a:t>What have we learnt from that?</a:t>
            </a:r>
          </a:p>
          <a:p>
            <a:pPr marL="514350" indent="-514350">
              <a:buFont typeface="+mj-lt"/>
              <a:buAutoNum type="arabicPeriod"/>
            </a:pPr>
            <a:r>
              <a:rPr lang="en-GB" dirty="0"/>
              <a:t>What are we pleased about?</a:t>
            </a:r>
          </a:p>
          <a:p>
            <a:pPr marL="514350" indent="-514350">
              <a:buFont typeface="+mj-lt"/>
              <a:buAutoNum type="arabicPeriod"/>
            </a:pPr>
            <a:r>
              <a:rPr lang="en-GB" dirty="0"/>
              <a:t>What could we have done differently?</a:t>
            </a:r>
          </a:p>
        </p:txBody>
      </p:sp>
      <p:pic>
        <p:nvPicPr>
          <p:cNvPr id="3" name="Content Placeholder 2">
            <a:extLst>
              <a:ext uri="{FF2B5EF4-FFF2-40B4-BE49-F238E27FC236}">
                <a16:creationId xmlns:a16="http://schemas.microsoft.com/office/drawing/2014/main" id="{0C4701C5-6EDA-403B-8DC1-67003CD7DB28}"/>
              </a:ext>
            </a:extLst>
          </p:cNvPr>
          <p:cNvPicPr>
            <a:picLocks noGrp="1" noChangeAspect="1"/>
          </p:cNvPicPr>
          <p:nvPr>
            <p:ph sz="half" idx="2"/>
          </p:nvPr>
        </p:nvPicPr>
        <p:blipFill>
          <a:blip r:embed="rId3"/>
          <a:stretch>
            <a:fillRect/>
          </a:stretch>
        </p:blipFill>
        <p:spPr>
          <a:xfrm>
            <a:off x="9280665" y="2132980"/>
            <a:ext cx="2044700" cy="2044700"/>
          </a:xfrm>
          <a:prstGeom prst="rect">
            <a:avLst/>
          </a:prstGeom>
          <a:ln>
            <a:noFill/>
          </a:ln>
          <a:effectLst>
            <a:softEdge rad="112500"/>
          </a:effectLst>
        </p:spPr>
      </p:pic>
      <p:sp>
        <p:nvSpPr>
          <p:cNvPr id="2" name="Rectangle 1">
            <a:extLst>
              <a:ext uri="{FF2B5EF4-FFF2-40B4-BE49-F238E27FC236}">
                <a16:creationId xmlns:a16="http://schemas.microsoft.com/office/drawing/2014/main" id="{D4A70745-3878-4901-B69B-A7FEC44EEA45}"/>
              </a:ext>
            </a:extLst>
          </p:cNvPr>
          <p:cNvSpPr/>
          <p:nvPr/>
        </p:nvSpPr>
        <p:spPr>
          <a:xfrm>
            <a:off x="2232475" y="5212657"/>
            <a:ext cx="6225226"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GB" sz="2000" dirty="0">
                <a:solidFill>
                  <a:srgbClr val="000000"/>
                </a:solidFill>
                <a:latin typeface="Ubuntu"/>
              </a:rPr>
              <a:t>The answers to these questions lead to the ‘plus 1′ question – </a:t>
            </a:r>
          </a:p>
          <a:p>
            <a:pPr algn="ctr"/>
            <a:r>
              <a:rPr lang="en-GB" sz="2000" dirty="0">
                <a:solidFill>
                  <a:srgbClr val="000000"/>
                </a:solidFill>
                <a:latin typeface="Ubuntu"/>
              </a:rPr>
              <a:t>based on what we know, what should we do next?</a:t>
            </a:r>
            <a:endParaRPr lang="en-GB" sz="2000" dirty="0"/>
          </a:p>
        </p:txBody>
      </p:sp>
    </p:spTree>
    <p:extLst>
      <p:ext uri="{BB962C8B-B14F-4D97-AF65-F5344CB8AC3E}">
        <p14:creationId xmlns:p14="http://schemas.microsoft.com/office/powerpoint/2010/main" val="4043338060"/>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Folded Corner 1">
            <a:extLst>
              <a:ext uri="{FF2B5EF4-FFF2-40B4-BE49-F238E27FC236}">
                <a16:creationId xmlns:a16="http://schemas.microsoft.com/office/drawing/2014/main" id="{A623D26F-3436-4E3B-A834-8EBACE757D6C}"/>
              </a:ext>
            </a:extLst>
          </p:cNvPr>
          <p:cNvSpPr/>
          <p:nvPr/>
        </p:nvSpPr>
        <p:spPr>
          <a:xfrm>
            <a:off x="2135560" y="1659629"/>
            <a:ext cx="7920880" cy="4197161"/>
          </a:xfrm>
          <a:prstGeom prst="foldedCorner">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GB" sz="2400" dirty="0"/>
          </a:p>
        </p:txBody>
      </p:sp>
      <p:sp>
        <p:nvSpPr>
          <p:cNvPr id="6" name="Title 5">
            <a:extLst>
              <a:ext uri="{FF2B5EF4-FFF2-40B4-BE49-F238E27FC236}">
                <a16:creationId xmlns:a16="http://schemas.microsoft.com/office/drawing/2014/main" id="{A66CE7D0-D970-4949-860B-07C1D1949487}"/>
              </a:ext>
            </a:extLst>
          </p:cNvPr>
          <p:cNvSpPr>
            <a:spLocks noGrp="1"/>
          </p:cNvSpPr>
          <p:nvPr>
            <p:ph type="title"/>
          </p:nvPr>
        </p:nvSpPr>
        <p:spPr>
          <a:xfrm>
            <a:off x="1387100" y="94708"/>
            <a:ext cx="6995120" cy="864096"/>
          </a:xfrm>
        </p:spPr>
        <p:txBody>
          <a:bodyPr/>
          <a:lstStyle/>
          <a:p>
            <a:r>
              <a:rPr lang="en-GB" dirty="0"/>
              <a:t>How co-production can help</a:t>
            </a:r>
          </a:p>
        </p:txBody>
      </p:sp>
      <p:sp>
        <p:nvSpPr>
          <p:cNvPr id="7" name="Content Placeholder 6">
            <a:extLst>
              <a:ext uri="{FF2B5EF4-FFF2-40B4-BE49-F238E27FC236}">
                <a16:creationId xmlns:a16="http://schemas.microsoft.com/office/drawing/2014/main" id="{CA212F48-0FC2-47E9-AB93-0F1508CA2E1B}"/>
              </a:ext>
            </a:extLst>
          </p:cNvPr>
          <p:cNvSpPr>
            <a:spLocks noGrp="1"/>
          </p:cNvSpPr>
          <p:nvPr>
            <p:ph idx="1"/>
          </p:nvPr>
        </p:nvSpPr>
        <p:spPr>
          <a:xfrm>
            <a:off x="2346412" y="2255669"/>
            <a:ext cx="7499176" cy="3005079"/>
          </a:xfrm>
        </p:spPr>
        <p:txBody>
          <a:bodyPr>
            <a:normAutofit lnSpcReduction="10000"/>
          </a:bodyPr>
          <a:lstStyle/>
          <a:p>
            <a:pPr marL="0" indent="0" algn="ctr">
              <a:buNone/>
            </a:pPr>
            <a:r>
              <a:rPr lang="en-GB" sz="3200" dirty="0">
                <a:solidFill>
                  <a:schemeClr val="bg1"/>
                </a:solidFill>
              </a:rPr>
              <a:t>When working in a co-productive way, there is respect for the assets </a:t>
            </a:r>
            <a:r>
              <a:rPr lang="en-GB" sz="2400" i="1" dirty="0">
                <a:solidFill>
                  <a:schemeClr val="bg1"/>
                </a:solidFill>
              </a:rPr>
              <a:t>(</a:t>
            </a:r>
            <a:r>
              <a:rPr lang="en-GB" sz="2400" i="1" dirty="0" err="1">
                <a:solidFill>
                  <a:schemeClr val="bg1"/>
                </a:solidFill>
              </a:rPr>
              <a:t>ie</a:t>
            </a:r>
            <a:r>
              <a:rPr lang="en-GB" sz="2400" i="1" dirty="0">
                <a:solidFill>
                  <a:schemeClr val="bg1"/>
                </a:solidFill>
              </a:rPr>
              <a:t>: knowledge, experience, character) </a:t>
            </a:r>
            <a:r>
              <a:rPr lang="en-GB" sz="3200" dirty="0">
                <a:solidFill>
                  <a:schemeClr val="bg1"/>
                </a:solidFill>
              </a:rPr>
              <a:t>that everyone brings to the process and an emphasis on all the outcomes that people value, rather than just those—</a:t>
            </a:r>
            <a:r>
              <a:rPr lang="en-GB" i="1" dirty="0">
                <a:solidFill>
                  <a:schemeClr val="bg1"/>
                </a:solidFill>
              </a:rPr>
              <a:t>such as clinical outcomes</a:t>
            </a:r>
            <a:r>
              <a:rPr lang="en-GB" sz="3200" dirty="0">
                <a:solidFill>
                  <a:schemeClr val="bg1"/>
                </a:solidFill>
              </a:rPr>
              <a:t>—that the organisation values.</a:t>
            </a:r>
          </a:p>
          <a:p>
            <a:pPr marL="0" indent="0" algn="ctr">
              <a:buNone/>
            </a:pPr>
            <a:endParaRPr lang="en-GB" sz="3200" dirty="0"/>
          </a:p>
        </p:txBody>
      </p:sp>
    </p:spTree>
    <p:extLst>
      <p:ext uri="{BB962C8B-B14F-4D97-AF65-F5344CB8AC3E}">
        <p14:creationId xmlns:p14="http://schemas.microsoft.com/office/powerpoint/2010/main" val="3891441738"/>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01A6-651E-41A4-B486-56ED8ACF7044}"/>
              </a:ext>
            </a:extLst>
          </p:cNvPr>
          <p:cNvSpPr>
            <a:spLocks noGrp="1"/>
          </p:cNvSpPr>
          <p:nvPr>
            <p:ph type="title"/>
          </p:nvPr>
        </p:nvSpPr>
        <p:spPr>
          <a:xfrm>
            <a:off x="1389660" y="144756"/>
            <a:ext cx="10404943" cy="753542"/>
          </a:xfrm>
        </p:spPr>
        <p:txBody>
          <a:bodyPr>
            <a:noAutofit/>
          </a:bodyPr>
          <a:lstStyle/>
          <a:p>
            <a:pPr algn="l"/>
            <a:r>
              <a:rPr lang="en-GB" sz="4000" dirty="0"/>
              <a:t>Co-production can be broken down into:</a:t>
            </a:r>
          </a:p>
        </p:txBody>
      </p:sp>
      <p:sp>
        <p:nvSpPr>
          <p:cNvPr id="3" name="Content Placeholder 2">
            <a:extLst>
              <a:ext uri="{FF2B5EF4-FFF2-40B4-BE49-F238E27FC236}">
                <a16:creationId xmlns:a16="http://schemas.microsoft.com/office/drawing/2014/main" id="{62441AC4-680B-4A56-A84F-51684AFDB419}"/>
              </a:ext>
            </a:extLst>
          </p:cNvPr>
          <p:cNvSpPr>
            <a:spLocks noGrp="1"/>
          </p:cNvSpPr>
          <p:nvPr>
            <p:ph idx="1"/>
          </p:nvPr>
        </p:nvSpPr>
        <p:spPr>
          <a:xfrm>
            <a:off x="1470683" y="1502093"/>
            <a:ext cx="10200456" cy="3853814"/>
          </a:xfrm>
        </p:spPr>
        <p:txBody>
          <a:bodyPr>
            <a:normAutofit lnSpcReduction="10000"/>
          </a:bodyPr>
          <a:lstStyle/>
          <a:p>
            <a:pPr lvl="0">
              <a:buClr>
                <a:schemeClr val="accent3">
                  <a:lumMod val="50000"/>
                </a:schemeClr>
              </a:buClr>
              <a:buSzPct val="150000"/>
              <a:buFont typeface="Wingdings" panose="05000000000000000000" pitchFamily="2" charset="2"/>
              <a:buChar char="ü"/>
            </a:pPr>
            <a:r>
              <a:rPr lang="en-GB" dirty="0"/>
              <a:t>  co-design, including planning of services</a:t>
            </a:r>
          </a:p>
          <a:p>
            <a:pPr marL="0" indent="0">
              <a:buClr>
                <a:schemeClr val="accent3">
                  <a:lumMod val="50000"/>
                </a:schemeClr>
              </a:buClr>
              <a:buSzPct val="150000"/>
              <a:buNone/>
            </a:pPr>
            <a:endParaRPr lang="en-GB" dirty="0"/>
          </a:p>
          <a:p>
            <a:pPr lvl="0">
              <a:buClr>
                <a:schemeClr val="accent3">
                  <a:lumMod val="50000"/>
                </a:schemeClr>
              </a:buClr>
              <a:buSzPct val="150000"/>
              <a:buFont typeface="Wingdings" panose="05000000000000000000" pitchFamily="2" charset="2"/>
              <a:buChar char="ü"/>
            </a:pPr>
            <a:r>
              <a:rPr lang="en-GB" dirty="0"/>
              <a:t>  co-decision making in the allocation of resources</a:t>
            </a:r>
          </a:p>
          <a:p>
            <a:pPr marL="0" indent="0">
              <a:buClr>
                <a:schemeClr val="accent3">
                  <a:lumMod val="50000"/>
                </a:schemeClr>
              </a:buClr>
              <a:buSzPct val="150000"/>
              <a:buNone/>
            </a:pPr>
            <a:endParaRPr lang="en-GB" dirty="0"/>
          </a:p>
          <a:p>
            <a:pPr lvl="0">
              <a:buClr>
                <a:schemeClr val="accent3">
                  <a:lumMod val="50000"/>
                </a:schemeClr>
              </a:buClr>
              <a:buSzPct val="150000"/>
              <a:buFont typeface="Wingdings" panose="05000000000000000000" pitchFamily="2" charset="2"/>
              <a:buChar char="ü"/>
            </a:pPr>
            <a:r>
              <a:rPr lang="en-GB" dirty="0"/>
              <a:t>  co-delivery of services, including the role of volunteers in     providing the service</a:t>
            </a:r>
          </a:p>
          <a:p>
            <a:pPr marL="0" indent="0">
              <a:buClr>
                <a:schemeClr val="accent3">
                  <a:lumMod val="50000"/>
                </a:schemeClr>
              </a:buClr>
              <a:buSzPct val="150000"/>
              <a:buNone/>
            </a:pPr>
            <a:endParaRPr lang="en-GB" dirty="0"/>
          </a:p>
          <a:p>
            <a:pPr lvl="0">
              <a:buClr>
                <a:schemeClr val="accent3">
                  <a:lumMod val="50000"/>
                </a:schemeClr>
              </a:buClr>
              <a:buSzPct val="150000"/>
              <a:buFont typeface="Wingdings" panose="05000000000000000000" pitchFamily="2" charset="2"/>
              <a:buChar char="ü"/>
            </a:pPr>
            <a:r>
              <a:rPr lang="en-GB" dirty="0"/>
              <a:t>  co-evaluation of the service</a:t>
            </a:r>
          </a:p>
          <a:p>
            <a:pPr>
              <a:buClr>
                <a:schemeClr val="accent3">
                  <a:lumMod val="50000"/>
                </a:schemeClr>
              </a:buClr>
              <a:buSzPct val="150000"/>
              <a:buFont typeface="Wingdings" panose="05000000000000000000" pitchFamily="2" charset="2"/>
              <a:buChar char="ü"/>
            </a:pPr>
            <a:endParaRPr lang="en-GB" dirty="0"/>
          </a:p>
        </p:txBody>
      </p:sp>
    </p:spTree>
    <p:extLst>
      <p:ext uri="{BB962C8B-B14F-4D97-AF65-F5344CB8AC3E}">
        <p14:creationId xmlns:p14="http://schemas.microsoft.com/office/powerpoint/2010/main" val="636691424"/>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4C2AE5B7-8AC0-462C-B7AA-33F84E0BB32A"/>
  <p:tag name="ISPRING_CMI5_LAUNCH_METHOD" val="any window"/>
  <p:tag name="ISPRINGCLOUDFOLDERID" val="1"/>
  <p:tag name="ISPRINGONLINEFOLDERID" val="1"/>
  <p:tag name="ISPRING_SCORM_RATE_SLIDES" val="0"/>
  <p:tag name="ISPRING_SCORM_PASSING_SCORE" val="0.000000"/>
  <p:tag name="ISPRING_CURRENT_PLAYER_ID" val="universal"/>
  <p:tag name="ISPRING_FIRST_PUBLISH" val="1"/>
  <p:tag name="ISPRING_PLAYERS_CUSTOMIZATION_2" val="UEsDBBQAAgAIAKlqm0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A2amlPf2Ttp/oEAABiEwAAHQAAAHVuaXZlcnNhbC9jb21tb25fbWVzc2FnZXMubG5nrVjvbts2EP9eoO9ACCiwAV3aDmgwDIkDWmJiIbLkinTSbBgEVmJsIpLo6o+T7NOeZg+2J9mRkh27bSApCWAbIuX73ZF3v7sjj07ushStRVFKlR9bHw7eW0jksUpkvji25uz0l98sVFY8T3iqcnFs5cpCJ6PXr45Sni9qvhDw/PoVQkeZKEsYliM9ehgjmRxbs3FkB9MZ9q8iLzgLorF7Zo1sla14fo88tVA//Xp4ePfh4+HPR+9auT4wdIo9bx8IGaSP73sA+SwMvAjQiBf55DOzRvp3mFwwZ57rE2vUPgyTnoXkwhrp3065eRgSn0XUcx0SuTTyA2b2wiOMONboStVoydcCVQqtpbhF1VKAHytZCFSmMjEvYgUTeS26lDnBFLt+FBLKQtdmbuBbI6qK4v6tgeV1tVQFqCtRIkv+JRWJ0QkRY96vClGCal5BRCH4VEsJ/1QZl/lBt+pL3wuwE+HZLJoSSvEZbC7bLgqQ9uBvZbWEd4lQb0HFbZ4qnqDrQgBgQBFfrVIZN/+UdFVoC2cpv++0IsSXrn8WsSDwaER8ZzNjjUieIKfgerEDUUJMSQgABS9F8QTZyMS6EUc4TYchTNyziQdfpk2YyMUyhW811I4ZgUiYibxLCiKVhBDjlF4GoaM3DVQhjla8LG9VkexF6a4/u4Bd3w6ACDbbAWcaYwMM8SEhexWFiKtuMLASm/hueQVLhQCMmEkGmlJZXVZAm2yVikoYa6VeCo9NSH0R1wr4lQq+bmIftBuydYa5h+e+PYnGzIfHMQG/erzO42VPOSDnD/mxy4YawmQ35jttatGicfAZsgskw2CIRHAOOfB8iMQVobDJhHbJ+PjCPcPGS5D3Nklpk/RirnNMeo94HIOcjqa1VHUJM3pLIDUZj5QHw9RQ8mkOUexi75Hc2qBCOJjRQq4F2FEkouhUBOneJo4m1ae5+0d0il2POD8IPX6PclUhnqx5HgsItphrn97Du0Qm5p0Oe6P/ay3/RrxqU/2btkr4Dvn8Zqg9e4XlEUbwqhLZqupSrTesNf8pVmiKP2pCn6U/TT+1iY9DN3gZz5Qyq9OmAj3bP1vLhvqo04hn7lR/b720JbQpNQQaFl0cocdI+0tNtNqxG+iKmIj+cq5/CjKzpm5BYXPza9Vf2g9aAF+hp2LQCeyxsZxCq5NBFeovewGr3jP/QheM/vKXZExdBlXnUnwpZdWp2fC5d301dH56Yd3pWfeKDXOZByb7ALho+8ESpTID+5MemPMp2exAUyL2VnKp6jQx9E/ljSkTsLd1Jr7vhq8LlZnZlJeb8G/K1MlzrGgWFzZKZwP6qS2De/tnh8BP9xIlOIQ2xsa+rXsfW7M97SkE9NFb4TG6aZ2ARxmv4iWU42tV50lPoOYI5pBTDGDtmqngRXcX1gJ8Y0Yzi9rZ3weB6I4OkijZgv3pq0qUfw0G0cvYYtDm4Cfuqk4ghsf7BphBH6n24LuR63kOZi7E8oscMHlT4jKVwdRBt16gSut6zBi2J1NgEzXkUXUBLeQQhCkOzyEjmsORNZry4gbSKVMqHYRitlqHcTVM+8PdQ12lMhdDZJ9XzPSCmTuLsOOYixigMJyzb5rancBBL25vZFK16A1mT7AP2fobPJHIaihgSMj2okVfJpiDu6e4vtP6759/u+RNgdzkQkg3zfgh2ay/r5fbUWluw47e7VyO/Q9QSwMEFAACAAgANmppTx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2amlPxfqpUIwEAAA0FQAAJwAAAHVuaXZlcnNhbC9mbGFzaF9wdWJsaXNoaW5nX3NldHRpbmdzLnhtbOVY3XIaNxS+5yk028llWDu128QDeAheJjvBQGETx1eM2D2Aaq20kbQQctWn6YP1SXrEAl78K9zY007Hk7FXOt93js6fTlQ7/ZZyMgelmRR177B64BEQsUyYmNa9T1H79VuPaENFQrkUUPeE9Mhpo1LL8jFnejYEY1BUE6QR+iQzdW9mTHbi+4vFosp0puyu5LlBfl2NZepnCjQIA8rPOF3iL7PMQHtrBgcC/JdKsYY1KhVCagXTuUxyDoQlaLlg9lCUtznVM88vxMY0vpoqmYukJblURE3Hde+nVtv+bGQKqjOWgrA+0Q1ctMvmhCYJs1ZQPmTfgcyATWdo7uHBkUcWLDGzuvfmyNKguH+bZkVenJ1ampZEJwiz5k/B0IQaWnwWChVMQGE0QDeMygFJd9ZKkga+me1CsZQsBU1ZHOEOsa6qe2fRaBC0g0HQbQWjT4NOYaozIgqjTuCE6Q+CYdCNgsHofdjbE/EULcF5M+zsibkI3g/DaF9N3eb5vpD+h17XDfPhsh8MOmH34yjq9TpR2L9GrUJfCnLN382XGuaVzNVOVmzKrD+TRt5IDg0Gy5xTNYVIthlm8YRyDR75PYPpbznlzCxtZmM3uALImjqD2Axs2tY9m4reNV1BiKahslJNHG9r4t3Rzun9Qn3pZHcbWqPG0HiG9WM26V9e2Ugxi6SxYXOsTbhxzEnO+TDPMqnMdQWVF7dG3ENTm0ixU1j2m4wlT7Yeg3QMSZemUGo6wysm2ih56JEJxpmjL3sZCDKkAhsdM+jfeEug87E2zKwaXHst3VSMcoJ82ImBnA9v+TueUYVe1OX1dWhtd4kbgUjImaIL7J6Fy4vl+8T7IFzEPmB4uQ0xKBfxQFG9hyRpcu4iPNgku4vwOVVXoEgkJXeS72/SkYRiIp1sTylzsvsCxpoZcBEdApBUKnALSuIkdyFznpClzAlnV0CMJHjUPMW/ZkDKNxOZKJmuVvHyNERzVEDmDBaQnLooukQVaY5IvKkzDqbQ8DVn38kYJngqwoHOMTNxnemCv7oXcUa1vialGxtfDTvhWTAKu2fBl1f2gDSZU7wr9yPHNgNpZp6Fny6JkGaDQ3fENMfEt0FJWLLaczlb9elh2HY6jPMPisYOv2ZpzumPpN86pET9jCF/Hi37BP5RC5zVzuh8Vei2eFfUWOIMQ1Jw4kaMtxQTObgSxlQQKfiS0Bj7r7ZtY85krnGlaBAFtX66hQUe03T1NcUbFTWqBJQT5cHhm5+Pjn/59e27k6r/1x9/vn4QtB7D+pxadcUc1npw5nVG3pivH8HdOzE74/a19IHp2Rl5xwztjL05STsDb83TjyAfmKpvYdtSpbYVJCV8aLU2W1H4OYwuR1HwJdolWCXY7XGs5ttR8e7JcTVB/1sHR/T0Z5dK66InnIo8GDrR9Vykeh8d50M71vRLI42TCXhNTYu2ixcVZynOasmLNZ0XKI0XSu9//B+joj6eJ72fFKv/SF/4//it+No+huy8fmxfFHZf2exOygRL0Zt2xNg+zTWOjw5q/t1blQqy7b50Nip/A1BLAwQUAAIACAA2amlPkdCWAFUDAABEDAAAIQAAAHVuaXZlcnNhbC9mbGFzaF9za2luX3NldHRpbmdzLnhtbJVXbU/bMBD+zq+ouu9kK2OAFCpBAQmtY2h0fHeaa2vh2JF9Keu/3/kljdMmtNSqVN89j33ne3xWU/PG5WAN2nAlr4ej4fhkMEjnldYgcQZFKRjCIGMGHvPr4cPf6XSYeIgSSr8AIpdLYy21bcAJmFWISp7OlURa51QqXTAxHH95cJ80cchDLEVhHctZsDk029w93IzOj6KEPSZ3V6Pzb32EuSpKJjdTtVSnGZu/LbWqZG5DO7Ojj7balKAFl2+EPB9d3t71RiS4wUeEohXT/Q87jqOUGowBF9IV5XJ3kCVYBqLe6fulHUdyoq0+LMwObc0NR0e7OLOjj1ayJbQPefJgRz9e0urtqnwYlycg/EOb+QVlftMLFWwD+lOLq7IqP6ORUqulPdAdzoUdBzlCsZyunxX8lR0HCTYhu9HBK2IEz6kMSudeil/t6APXZ7mrovAzbhKpvdtaiWdbhJ3uYRWSCRijriBN6pn3mZV6/10hXSYYL5gwBIhNDeiZMnxmlWnBGmMD/APvXOYxKlgayKsSVQETH3EIa9/e4CeTW9dZ4kW3tihEDetgbNaMjA3yiQ52DxkZG+SLrddvKTZ78F2P59SKuGWhnB+fP3lBMprmwVvPaq/daWrvuYm2DoYaU6gcxk5YM16ArVuaOJsPKdmLKZVszZcM6WX6ZXHZxiVj0mTHEbTWrawUOQroEpyLkXp6XC83P6xH/4Q0ufn5AKnjXw8Lpt9Az5QSZjgIPLoltIx/O/cZtqfSiwf6US7UkRypEOL1XRJ9YOUvyrFwhsjmq4JC6ssgTaIjSJPuM07Dtl2HL6siA31PNeNQi6Zt87gVX64EffGVwzvkbUKP0zNxRctJxreajAxBAMD0fFUr1k+8p6gEcgFrqO99ZHAJ92WWGlJon9hucAoLjOUWLEfpMbSJRiitFtdydBBeKa5uhve0NR9wbdEjy4xLrXXtD7XlupdZucYgbwhiai1N/q5DpHK1TpRVqF6QaQwlauYhfbaGG8kL1yfIgVvZdHk8RyhVhoNxzjrgPXsTgn1ctottM+zw9FFsNxyPuijOs9sKZ3RDxwsNELdBZzyJGvVP2GSK6fxpC2l17g63Z1OO9La5rkr9uCgxTSKTL862DPSb/j2M/wNQSwMEFAACAAgANmppT4Ia7lR2BAAAxRQAACYAAAB1bml2ZXJzYWwvaHRtbF9wdWJsaXNoaW5nX3NldHRpbmdzLnhtbO1YzXIaORC++ylUs5VjwM46u4kLcBE8lKeCgYVJHJ8oMWpAa400K2kg5LRPsw+2T7ItBvDgX+GKk8uWK2VPT39ft/pPnamdfk0FmYM2XMl6cFQ5DAjIRDEup/XgU9x+/S4gxlLJqFAS6oFUATltHNSyfCy4mQ3BWlQ1BGmkOclsPZhZm51Uq4vFosJNpt1bJXKL/KaSqLSaaTAgLehqJugSf9llBiZYM3gQ4L9UyTWscXBASK1gulAsF0A4Q88ld4ei4tymIqgWWmOaXE+1yiVrKaE00dNxPfil1XY/G52C6YynIF1ITAOFTmxPKGPcOUHFkH8DMgM+naG3R4fHAVlwZmf14M2xo0H16l2aFXlxdOpoWgpjIO2aPwVLGbW0eCwMapiAxmSAaVidA5LuyEqaFr7araAQsaWkKU9ifENcpOrBWTwahO1wEHZb4ejToFO46o2Io7gTemH6g3AYduNwMPoQ9fZEPMdKeNGMOntiLsMPwyje11K3ebEvpH/e6/phzq/64aATdT+O4l6vE0f9G9Qq9aUk16q79VLDulK53qmKTZf1Z8qqW8VhwGKXC6qnEKs2xyqeUGEgIH9mMP0jp4LbpatsHAbXAFnTZJDYgSvbeuBKMbihKwjRNTRW6om32554f7xz+mphvnSy+x2tUWtpMsP+sZvyL0s2WtwhaWL5HHsTbh1zkgsxzLNMaXvTQWXh1okHaGoTJXcayz2TsRJsGzFIx8C6NMUc9tsyIBNMrMDg9TKQZEglDjZuMaDJFmHysbHcrgZae63d1JwKgkMLJy+Qi+GdACczqjFspixf59KNk6QRSkbONF3gtCxiXIgfUu+D9FE7x3wKl1PQPuqhpmYPTdIUwkd5sKluH+ULqq9Bk1gp4aXf39QfieREefmeUu7l9yWMDbfgozoEIKnS4JcU5qV3qXLByFLlRPBrIFYRPGqe4l8zIOWriEy0SldSQY0lRqABMuewAHbqY+gKTaQ5IvFmzgTYwsJfOf9GxjDBUxEBdI6ViXJuCv7KXsQZNeaGlG58fDXsRGfhKOqehV9euQNSNqd4Oe5HjnMF0sy+CD9dEqnsBofhSGiOhe+SwjhbvfM5W+X5adiONszzd8rGDr/haS7o96TfBqRE/YIpfxkr+yT+SQ+8zc7ofNXornlX1NjiHFNScOKLBC8wLnPwJUyoJEqKJaEJzl/jxsacq9ygpBgQBbV5vocFHst09TTFtR0tagbai/Lw6M2vx29/+/3d+5NK9d+//3n9KGi9d/UFdeaKxav16JLrjby1UD+Be3BF9sbt6+kj67I38p6l2Rt7e3X2Bt5ZoJ9APrJG38G2lU7dKGAlfOSsNltx9DmKr0Zx+CXeJVgV2N11rFZ1u+H9q+JqZb61KY5/3qqIsf3s01tdPLtXW4dDL7qej1bvo+dG6BaZfmmJ8XIBL6ZpMWjxahI8xe2M/bAx8wOa4QcV9L3/9+GPVnTRAy9T0M/Kzs/s/f9DVX7aftTY+Yqx/TKw+7XsAOW7nx4bB/8BUEsDBBQAAgAIADZqaU/ShDHZtQEAAFQGAAAfAAAAdW5pdmVyc2FsL2h0bWxfc2tpbl9zZXR0aW5ncy5qc42UTW/CMAyG7/wK1F0ntMEYYzcGQ0LiMGncph3SYkpFGldJ6GCI/764fCVtOqgv5OXp69hpvGs0zRNEQfO1uSt+F+sPd11oQJqWa7h3dV6jp6QHiidzmCUp8ERAUELy06tneX8hfMaBKEzD7SfZKssvQPpnwbiy8cwnSo+v8oG5B/zxaBvfy79Obce6DjVZjQ7XWqNoRSg0CN0SKFNWMMHduHjsEksw5iCvoAsWgWM6Gg/a3Vry4jgc9dvdR5uLMM2Y2E4xxlbIolUscS3mx/wdCptebjOQ5shXB6DbfnkbOWl5ovREQ1pO/P5MUU9mEpSCU96+2efIC3MWArd8n14o/kFd40pDS3SeqESf6F6HwqYzFkOlS8MxhYsJ41XpZiX5gdOw0cdieqaYgUNwtgV5ixVm6+yGA8wkxtSRKtqj8KIc2TwR8fFL61N4Odos2dZ9ksXMaIUo5+ev4oHCZqxmHE7WuWZYumZLz61N68aLbzSUNO293KqUdeqbC9wnCp94+0TLz6KzH10eNrT+MpUzuQI5Q+RmgtK5gDLzBORELJAEpjWLlqnRTEXf1/buDvF9Y/8HUEsDBBQAAgAIADdqaU9UxNRLuxQAAAgkAAAXAAAAdW5pdmVyc2FsL3VuaXZlcnNhbC5wbmftWHlYEujWp7JpcRpHK9tUJm39Mk1xIxGmZbJupTU1molSoVi5gbhAsjTemaxxIVsGd6aZKWfGBkcdQRQlW0QTpcYMCQUVgXFBBBREtg+be+fOX/d+3/c833/9wcPzHn7ve8573nN+5xxunAgLXbVy40oAALDqyOGDnwIAS+AAwOLe5e/ZJIvTlxBtX4uwn4buB9B7XMZsC7uEfcf3AQC1FHvT+aW29Qr04SgsAOCUvvBZJEYBcQCAR8WRg/tO42KVg/w8Ip6oUBtUTnXHOtLKk44H7L/TiP54iW+ezyrhrxsSNl+MG/ghL6qhfvnM00VffnyQ96HyfNLp06N5F3sDCi6uqnmu7yVBtCxO2GAkvnpefTXwswwVSyFu0r9mQvl7meNG1ZTNhh8+tNkM2JpjDwB8cxC9CAC4s9wLALjq1GYz8IR7I+Bqwlggx1CAfzo8diaEJJ+Z3Logi2844UsJHGD0IVE9tBC7dYDphw+dj8jV10SMKzyeoT53aDGgsqBvcSfEgi6LoNxlEbze7kM2BPlSYAMP+pDxXrSjK7wAQ1FRu2/ypKuYybPFJdoEB5tayK7qT27h2cOMn91AWMvk5j/0HbbpU1eoCHrLbqYCYZ0N7uJ2lwdmL//jiFs86fHldNHWRreAP0UkhHZQ1YrR5yFMF/Di3d3+qQnL6RM4/WCWSoxXVDQjzOOR3uH4oLbZX4QHbDfnP79clH4Zah7jNBv5tPkyGR4coqjpCfYHWjoQg2YtjIzFiys7lR1QZr1eV9AJpWcEI8PRLTj1yFQobP7lYDh5vreZZp5M0N/D7KKvhaS2zL42l3vouXqO1Ww0ug9n7M7OSYSoNA3TLL7VPEhtNd2VZapy/6K9rtgkhRl6jR4h2jFDUJXCZJjBKko311fA5p7Azla2JqRsbnSKvvEQc1rRHShhZxuVTESl0XhbdPt31rVJxQBRZgkK7PGq3d7YrvVg7kzV+r+8EiuZ/9OJe/2jTtAL0wq+i8aiW3RvIiUiKExJCw//RlZlZcGdq7Ado2wK2VQjyR4Tw0jKRD2VP1qHhAlTGZ1jQlJ5a8Vn6G4jbzQgX6uxEMTsc5WpCYwuZWeAUHLf2z8/105w0yOmpONlJcI6L9DXam7TTKOWX9XqYsOO07rbvSSLlmbteXnPbqCfVFiCtyI1GF2J6K7HcXywF8jd8/ZEB6NIi40N60qWuG3YRL2RRFUqRH6LQUyYwPAEaJm2XPEwbhTFy43jTg4r6Go17oMCikMIVVsOrOJTYTpIBee1r+HKetjyKGJBvO3s2zVUTIg08WKGq3BblSwNKVH0uNkCHRcRkff9qdufxDrHGTrNhPllVpP31LoErfuevF8914PAMKBixnNIgwkD5rXWnugeSYXmfM0UBth3lMPoCXAUfKr/AnoTXLq37uPueGy2XBSiCmT6iAqLS2u8qyj8zcY54tJI9x3nHZHnK7ShH29l1x0POzo0asJcubC9ivLNDbjXotu9abFioIDaVdgVJ+/f9DloC11ujmvGkMRyNlzRr08SR/YAQ9Ua21rqeElkRLY6tDM8ZrwwBUN/m8z/Ze8MvEfwDEcmlCvDQ8KZ/AlDUyQCCd7NTIDzca3bWtszRpu4GaMztcQUrO5uL7/izwytQnm2azI9t2gD8liePPnSYQgYBhLzF6dCYdSunBTPw9wxZFsgtFIP8gL1BPuJvrzkfFeoIrzhWB/RBr2vg/BkqLeo8BM0HcTcbj8/qf+to3S77j3BdeoXrwKgh4KeBWn8jGJ9a5Y1wNghY6bNu+zBmpL0NGW7RaF0xwSS2YOZGYNP2DVwL0xAF6k9uVwS7im/LvCkhad03de9F1n5BB8sBvKLDvBlEEn9YBCRV6u4JIathYtqap+KTJht+hivQFqArmxCPCW99ZfEaR/xzHuqJolRwwHLIp2/NKzAQ3vi7gXtv+Tpp7UU13YT/C6VQ73PgTw6NBb21RDbzcbuTfBb5fzzPLaZUHGjhVCodZ+7dSP3vcj9F0hgsQuwSL86Dkys7DhJOxi+OL6QVk57VMLkn/wJI860gnfLD3/FhsVeCELB+Zminw0mw95rBEgK12S5LDolyOgQD/1thwx8S/HMZOLhcyu7WMd6urQ7mbAq1+xKuflUW0PLZKbxGIMvGCCU+YK9Ebkr6AS37MeJ/+S/337ckFd7zPly1C/xRcUUrSUIpugO/Um+dOiyT3HX1nNp8wRX6QxeZGDXPoIEiL5EpQgyF5U8S/l2Z96g8uW1pOaQx/40mBeI3Ko4Bpdu/bJeiceTs9Mvbh0OKHw/Hqg9+VB42XYJxvnbegfXZ3vX7tMatBnva5XFknBCCkwycI0LeexfCcRDefz7SL7Mh5XUmqmBQ3SQbqONwbIPBohSaarqTi1suGGv6sVf2eVVgb5+Pc89xdO9HrdJoVBev+OpqTuzyf5R3wV0rCdqUVAP/1usXcy2vO7ai+Xe2CSGfa/nC6wrvoxSz8f7lGjbFX4pxv7M1h7M2W1MjBFcUXpxWeSW79tVWNkPr3FkqO/Xve1HV2H9Ek1tBR14adY3DCPfCN7tdBisCYizsqYwQgKEXr8W7kMK9EwbZK3SKq7QE00fCEwZ6N9ZkG1VBYpoXRF/ol+b/oWwcWBu0WFoLLFAtjWnWnFRB1YlsGH0wNu9DERoFepfT1FCHqlcKsxcBO7hG6OG4ttKkuv6eaNsg9mHNcD+vUvWnuNt/5oAQSUFIuT9o76i3jQzksyq0JI0liBvEPBucQ1WvI0mPeNHC7YRc9pT1MHe1+NsQvmHz80lG0IrnCKkv/JwwnOj118QxP2KTCuePOmNqR+MfJwg5geFpComRKV8Wg2yOJU7HtAtwP9+cXCn7RWM5ccA3QiPaoVGZwiwil/bEqWSKk30TK1XYSzjiZ58fi0RVU7r4lVRaoYNTQrlX2hArt6ms1tHsVWvEsmflLhFi1udM5G5gp7b/b8WPUmODkHJTX8mZJxbamNyNZdXDvtLhf6fFfn/0FRU9O3vnMmtOj/bX9JbT7VJADsc/00Hk3YSTVRlS0Dt65H5Pu3FeiV8fGRhEw7m9O/7HgDgbzYLAB/f+I8q3oHfgd+B34Hfgd+B34Hfgd+B34Hfgd+B34H/38AUJ/gfA916Lal8nXcs2/M7bcyahZ/Kw//DEUMXYFaqYIo084bcRAu0ipapLCqF5e9CH5hJZVVboKYxmEXQnIVgGzTiloEaCdE49SywdVqMrGvywgrzjb76xClJy8Jx645seej8g3xYqyuzzmhioYj9x2cyt+tV4o+cbZaU7w5lRNh/iq3ofGz5FGbI5cRMdcGz0mAq26gLCCqjVs8qKoBmFVWvw0cY91S8nZzRAd7bJ/n3vXfBlU/SF/6ACHTn5BvqyZbn5vAPONb7HDipCOErDNXdJcZq8iqZacGAxuOF6FmuI120MNwPXEW0zPaOezejJKzCUymyTAC62S6SbCdQLgz5KR9b1kyO582X3p4IkkWkLAMwj6JnQ9GDU5MnHehA6xw3C2h9ipC0qNutePzzS7T5V5IBRIquocZcYzQTRj3IGTCERRMZW/mkgagtkxBUrT0iQ+3ceKSVm01pq7JOcQZaZl9He/MNMVxGcBYwulrxiZfRwLeas41ltHXCAOoGhUx7FtwQQ/dggpjN9/GnLx2jS+9Es1wBA15tfcC2jOb6UP/GOrR5iGZ9NrgMOp2wbF1z9Ip6OGqX/djBSGeOUAA0DQNj1mDKvSmRUxMDfJZktUfRng2U+G0+jK9uIkUVzZSfD/Dz4AHG9cauAFZhhzIsXzZDgLLEd5GieISQrCtLPhuBeFEAjs8oaQdMp6+gW5YvOO+ntrvPEl2Cm36567FC4dLSFEezqYhajNRxyZoqlausBFgGznHa5nG4MDlrko38IMQ7TQhm1x9ndCu7lZUy7UZ+5xdnK2FVjC5R0m2+0rwRngsZleUCIDE51bCcicwESqjBlX505KLnVHjnyev4e90ZDx9fgJCquT6hGz0oz5Y3IEWuwapim/HKeIWohFlvwB69s/VBWHLgw7DmB33r0pFhYL2vgznGG1BJT3xP4OKMJzd0GzF2AsslWJWu8ceh5ydz1ZoGZNoaZPaaaxNnvnzmskfExaw9+vYx6pH8vJY2//LmwfFfE88S99FKTSWzfWNcXdZzMBWc3kJ9HxAuaMiZWIj1NIpVh7gF1yCKTCZEbDPiWIKGHCHLPoUSh1o4v9QeRyXdBm7sEcmk+GYfVmFSIDTWXKmNTjXxjVqSxoFstFbob3ZCvWvfcA+gWslMmqgRUd8dpOwnFhuTCezBSKibQob3F8P8tPEOx93qDZx7ndqkhkGxUPogJ5G0U7AZ7Fsb8xE2pPqX4iUoYxD0ENo1O5YN/Hui6UnG72m5YfzytJ54DaX/gLX36IIz7CJbKTyvVV+riehdku8OrZdluvly97snxXtOc8kJdcSMUGfdExe0oPgATbK5mgiJk0/wFTBa4JQAY40LG8xlcZDNNRiJ3ISkCPYgdP2jBr9mOfl1C7fbTjCHXMkdPRxKSlCUU13qwh+jsmemyyXDpa6iqQHi+1WV67LJuYlBWbYopZuQftZXKGgqASKmy+8gqZ3h6muGTW8qFw2NNR1CtxhHuqnZzc2w/Q1v5P35H3XoH3jSFUvJYV0B2sWkJBDZe1ORn1eZ6E5X/oa8GUd7JAfpdK6oq7sKgUzZ2eiufxmUOlBTPbQ3HYjq3jNyeTIRvq1KYeI1DhBmsGJJYyt2G796uJTy0i1wNRx5j9Bx/efJBB77hfyK00fS1uO4fI+PwbvVoJwsUwbn8HqZz1cL4ZYqe6V1V/A/D6r0KOoNHZDpujnLvhaV9o70Zz5RgRoLhSmBnJjunbleINJPga2sgxb1m00xtpCmehGYIOc3tfplOI/l8g/X+/jv/4iJXS+Ku6bG54tAy55CpIcjUiYI82depFIIMUhGG/b5ZaBDCcYsVY53DBPIFU0OIOkPp3T+nMnUjHTtC2RW56iucOK6gaW5KZSezNllLz+FufOl/gygJu4lpwJpj9F1SW8u7ySWM7GELagIPTmMRlnj+sarsIKZMY53vHG/luNILBJVmClaueIc1K0oI6l5s7FCT0yu9v7dh5uvjUyNxD4f9xWlbjFc+syyqGsy5KDDo97Zm0Ol636rzUJ42EW0+RcW/+ys1F4SecDBv93Sc3nM3bC4fMdlUTyHbPIcLqldkUXvg7r5Suex6akkIaJnk374vxoLB3NLHH9E0nILU+huzSEg1XYGM4E/qd7RttSFOZ/jhuUFkWcz/aseetWXfvFa3P/cRjohcS/3Pt76wW4Gv8TRLqpRYQafaHdYycxTCk2aR4720WBiEih2JOBbpMvP+A4FOknOV7gsxG37rAK6npa45VOuuTS5XacYyC156IrKfe2kRTL3Wm9tKFonwF0aXqD6R+P2V3g+UlOfqK+8ronHApE+xfUsaN7S6KahrlBELT2iC8zZgd3RyODk+V/YnKeGo3gEkYa0ZVqjDip9jQOfl3+dk2gJUvtOCT5Duzbb3ks/fM2gLk2Ahz7sgWWlmbVdK2vU6+z1H8LRS2yMiizcoKhZCPy++J4SgjSq5en0i3A6ANdUtz7WLCJNwaXXnyy/SrBuyDMqjxoZeTrHpQaSf2pwGG3JBX/p73BdsLO6gLoa9S8vh6K7Qx+0O9a8Va8g5iuRDRH90MzsBAgK8/N3RdmQHY2k6b8DB4jqPAQ7e7YvkpyQdrZnSU/9W69nNhuUl8OiYuSveNYdPS/vMg24ZuJ7V6t2WadqLMmwLKedHmcueI57lyR/+BDVcBFoP30UuRlkQb/q5+oOC/0TCCTFWaV0c30TmfvyR7UxkirOlZI2DYMeB1elMlsOoQtEa0QdpI7J2l2NTqdWVEfG4mVTmyRz7YObUtnqYO38hK110NymsSWHcG2XbEHYx7PinhLEczi2LaOqu8pB0rITo8AGAqS1hM5YNjR25SI6Xi6x/6rvZCGyfmWO8qGzUpr7uU9sLMMs3psk3WyvE84t2ViwgSZhRRhxHQ+nJMk7+Hr+j0Z0OSyXz+YopXMvhp5LIc1yZAP3Wdtsl61WQx84fcaNa3aMxQODkmaXEi9qKC9+LI6qqFyoftiEQrrwcvQfBIoyuZ0e3cHdGvpRxL5fKg7k6dTZcYbYUokavNZem/+dL2tSx07smTP1NNhIXf7CHEyuoaloSP2wKfs0y3SZLK1dXwXb0qiBbAztHXkT6q5vDGqEGoV8MSduGo6Ye7xuCqot4Q+0aHuC2yFdeP1gFgIq0kcT9wHLTMi6+UM3wQzOqQgqKy7COkRnLLExZgRali3E4c+6zC9ZqeIaiMsEpyoNDthRQ8aRDhooG74GjmedKzwTM76aNvd0kMkxK2UX+ooVexwa5nNSeAseDtZ2+aGqkxfhmuhr4fLpt2XeayXdRfhclZQse5HUOuerpRldWi2ztqeawtKivU4X4D/QnrA9VvtC0oCxOxgXGkIA4dShccpQ06BQ+u3QfD8XmqkfeZZHBZrL+ibcFYLRQ17alxRSOuuEvxzMO5DMuXZ2gWgKbKzvBDc7wpnBC7YCLdO5iFZ9dPWmW8L5F7nQX+E/bNS6yO/RzfMjfaN7w1h3RYseKf+5YbkXkm67iLk6pAA8E2mX8LbR+7ORWMb5Hm0CvqdNIlO6jq7sxtJyL5vWVuDrVAbvfa5pu5hLroq2Ns57NKZk6Rp3NGq2D0eS/ZCWH+fGqwSG7zZY/Nj4HuwqA8xjo+RpHd9g/e4fzeCRfzSDmJNo4kS0pClbdjcylpTeCt9GXQoYurT6X5cpwl0xzwoQpPSzjMHVlwCAgUruHFGiN8LnNUYVecybavQRVAzws+EucAPxoclLkFhj1pExsQaZNxnP6R7XtwIAuNII69abLPFk1Ku8IW5JC3luYmToK7vTJNoubbsthSCzzPajDtjW/sUAXKwGKK5x/v4vnbaREluSax6uiWnzH3W4yJ4fr9aTvUiV5Yx56UYAAELkkPTJoZ/RIeC6hu2Ma6+BLb4O1icIh5W2qQDwwer/43AyMjVlXXT/RmuU+gztgU0KOPJJ2EH6/nM5/w1QSwMEFAACAAgAN2ppT+NuVnlNAAAAagAAABsAAAB1bml2ZXJzYWwvdW5pdmVyc2FsLnBuZy54bWyzsa/IzVEoSy0qzszPs1Uy1DNQsrfj5bIpKEoty0wtV6gAigEFIUBJodJWycQIwS3PTCnJsFWyMDZDiGWkZqZnlNgqmRmZwwX1gUYCAFBLAQIAABQAAgAIAKlqm0zWo37aRwMAAOEJAAAUAAAAAAAAAAEAAAAAAAAAAAB1bml2ZXJzYWwvcGxheWVyLnhtbFBLAQIAABQAAgAIADZqaU9/ZO2n+gQAAGITAAAdAAAAAAAAAAEAAAAAAHkDAAB1bml2ZXJzYWwvY29tbW9uX21lc3NhZ2VzLmxuZ1BLAQIAABQAAgAIADZqaU8VHmAbowAAAH8BAAAuAAAAAAAAAAEAAAAAAK4IAAB1bml2ZXJzYWwvcGxheWJhY2tfYW5kX25hdmlnYXRpb25fc2V0dGluZ3MueG1sUEsBAgAAFAACAAgANmppT8X6qVCMBAAANBUAACcAAAAAAAAAAQAAAAAAnQkAAHVuaXZlcnNhbC9mbGFzaF9wdWJsaXNoaW5nX3NldHRpbmdzLnhtbFBLAQIAABQAAgAIADZqaU+R0JYAVQMAAEQMAAAhAAAAAAAAAAEAAAAAAG4OAAB1bml2ZXJzYWwvZmxhc2hfc2tpbl9zZXR0aW5ncy54bWxQSwECAAAUAAIACAA2amlPghruVHYEAADFFAAAJgAAAAAAAAABAAAAAAACEgAAdW5pdmVyc2FsL2h0bWxfcHVibGlzaGluZ19zZXR0aW5ncy54bWxQSwECAAAUAAIACAA2amlP0oQx2bUBAABUBgAAHwAAAAAAAAABAAAAAAC8FgAAdW5pdmVyc2FsL2h0bWxfc2tpbl9zZXR0aW5ncy5qc1BLAQIAABQAAgAIADdqaU9UxNRLuxQAAAgkAAAXAAAAAAAAAAAAAAAAAK4YAAB1bml2ZXJzYWwvdW5pdmVyc2FsLnBuZ1BLAQIAABQAAgAIADdqaU/jblZ5TQAAAGoAAAAbAAAAAAAAAAEAAAAAAJ4tAAB1bml2ZXJzYWwvdW5pdmVyc2FsLnBuZy54bWxQSwUGAAAAAAkACQC8AgAAJC4AAAAA"/>
  <p:tag name="ISPRING_SCORM_ENDPOINT" val="&lt;endpoint&gt;&lt;enable&gt;0&lt;/enable&gt;&lt;lrs&gt;http://&lt;/lrs&gt;&lt;auth&gt;0&lt;/auth&gt;&lt;login&gt;&lt;/login&gt;&lt;password&gt;&lt;/password&gt;&lt;key&gt;&lt;/key&gt;&lt;name&gt;&lt;/name&gt;&lt;email&gt;&lt;/email&gt;&lt;/endpoint&gt;&#10;"/>
  <p:tag name="ISPRING_ULTRA_SCORM_COURCE_TITLE" val="MS_Copr_1119"/>
  <p:tag name="ISPRING_OUTPUT_FOLDER" val="C:\Users\michelleandrews\Documents\Elearning material\21 - co production"/>
  <p:tag name="ISPRING_SCORM_RATE_QUIZZES" val="0"/>
  <p:tag name="ISPRING_PRESENTATION_TITLE" val="MS_Copr_1119"/>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badi">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913</Words>
  <Application>Microsoft Office PowerPoint</Application>
  <PresentationFormat>Widescreen</PresentationFormat>
  <Paragraphs>116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Abadi</vt:lpstr>
      <vt:lpstr>Arial</vt:lpstr>
      <vt:lpstr>Calibri</vt:lpstr>
      <vt:lpstr>Ubuntu</vt:lpstr>
      <vt:lpstr>Wingdings</vt:lpstr>
      <vt:lpstr>Office Theme</vt:lpstr>
      <vt:lpstr>PowerPoint Presentation</vt:lpstr>
      <vt:lpstr>PowerPoint Presentation</vt:lpstr>
      <vt:lpstr>Meaning</vt:lpstr>
      <vt:lpstr>In health and social care</vt:lpstr>
      <vt:lpstr>Partnership</vt:lpstr>
      <vt:lpstr>Benefits of working in a co-productive way</vt:lpstr>
      <vt:lpstr>4 plus 1 person centred thinking tool</vt:lpstr>
      <vt:lpstr>How co-production can help</vt:lpstr>
      <vt:lpstr>Co-production can be broken down into:</vt:lpstr>
      <vt:lpstr>PowerPoint Presentation</vt:lpstr>
      <vt:lpstr>PowerPoint Presentation</vt:lpstr>
      <vt:lpstr>Legal Frameworks</vt:lpstr>
      <vt:lpstr>Legal Frameworks</vt:lpstr>
      <vt:lpstr>What are Millennium doing for co-production?</vt:lpstr>
      <vt:lpstr>The important aspects below are the arrows coming in signify how we will ensure everyone is part of conception of the design. The way we then transfer this into strategy and delivery is important aspect to ensure that we are working together to achieve this.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MS_Copr_1119</dc:title>
  <dc:creator>Michelle Andrews</dc:creator>
  <cp:lastModifiedBy>David Pearson</cp:lastModifiedBy>
  <cp:revision>40</cp:revision>
  <dcterms:created xsi:type="dcterms:W3CDTF">2019-11-09T07:24:01Z</dcterms:created>
  <dcterms:modified xsi:type="dcterms:W3CDTF">2020-02-03T13:11:47Z</dcterms:modified>
</cp:coreProperties>
</file>